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useoModerno Extra Bold"/>
      <p:regular r:id="rId15"/>
    </p:embeddedFont>
    <p:embeddedFont>
      <p:font typeface="MuseoModerno Extra Bold"/>
      <p:regular r:id="rId16"/>
    </p:embeddedFont>
    <p:embeddedFont>
      <p:font typeface="Source Sans 3"/>
      <p:regular r:id="rId17"/>
    </p:embeddedFont>
    <p:embeddedFont>
      <p:font typeface="Source Sans 3"/>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580090"/>
            <a:ext cx="5667851" cy="615910"/>
          </a:xfrm>
          <a:prstGeom prst="rect">
            <a:avLst/>
          </a:prstGeom>
          <a:noFill/>
          <a:ln/>
        </p:spPr>
        <p:txBody>
          <a:bodyPr wrap="none" lIns="0" tIns="0" rIns="0" bIns="0" rtlCol="0" anchor="t"/>
          <a:lstStyle/>
          <a:p>
            <a:pPr algn="l" indent="0" marL="0">
              <a:lnSpc>
                <a:spcPts val="4850"/>
              </a:lnSpc>
              <a:buNone/>
            </a:pPr>
            <a:r>
              <a:rPr lang="en-US" sz="3850" b="1" i="1" dirty="0">
                <a:solidFill>
                  <a:srgbClr val="371A2D"/>
                </a:solidFill>
                <a:latin typeface="MuseoModerno Extra Bold" pitchFamily="34" charset="0"/>
                <a:ea typeface="MuseoModerno Extra Bold" pitchFamily="34" charset="-122"/>
                <a:cs typeface="MuseoModerno Extra Bold" pitchFamily="34" charset="-120"/>
              </a:rPr>
              <a:t>Welcome to Aurolot 3D!</a:t>
            </a:r>
            <a:endParaRPr lang="en-US" sz="3850" dirty="0"/>
          </a:p>
        </p:txBody>
      </p:sp>
      <p:sp>
        <p:nvSpPr>
          <p:cNvPr id="4" name="Text 1"/>
          <p:cNvSpPr/>
          <p:nvPr/>
        </p:nvSpPr>
        <p:spPr>
          <a:xfrm>
            <a:off x="837724" y="4279702"/>
            <a:ext cx="3575447" cy="369689"/>
          </a:xfrm>
          <a:prstGeom prst="rect">
            <a:avLst/>
          </a:prstGeom>
          <a:noFill/>
          <a:ln/>
        </p:spPr>
        <p:txBody>
          <a:bodyPr wrap="none" lIns="0" tIns="0" rIns="0" bIns="0" rtlCol="0" anchor="t"/>
          <a:lstStyle/>
          <a:p>
            <a:pPr algn="l" indent="0" marL="0">
              <a:lnSpc>
                <a:spcPts val="2900"/>
              </a:lnSpc>
              <a:buNone/>
            </a:pPr>
            <a:r>
              <a:rPr lang="en-US" sz="2300" b="1" i="1" dirty="0">
                <a:solidFill>
                  <a:srgbClr val="371A2D"/>
                </a:solidFill>
                <a:latin typeface="MuseoModerno Extra Bold" pitchFamily="34" charset="0"/>
                <a:ea typeface="MuseoModerno Extra Bold" pitchFamily="34" charset="-122"/>
                <a:cs typeface="MuseoModerno Extra Bold" pitchFamily="34" charset="-120"/>
              </a:rPr>
              <a:t>"See It. Feel It. Shop It."</a:t>
            </a:r>
            <a:endParaRPr lang="en-US" sz="2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804267" y="699016"/>
            <a:ext cx="1544479" cy="372666"/>
          </a:xfrm>
          <a:prstGeom prst="roundRect">
            <a:avLst>
              <a:gd name="adj" fmla="val 18130"/>
            </a:avLst>
          </a:prstGeom>
          <a:solidFill>
            <a:srgbClr val="F9D2EB"/>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4878" y="804863"/>
            <a:ext cx="160853" cy="160853"/>
          </a:xfrm>
          <a:prstGeom prst="rect">
            <a:avLst/>
          </a:prstGeom>
        </p:spPr>
      </p:pic>
      <p:sp>
        <p:nvSpPr>
          <p:cNvPr id="4" name="Text 1"/>
          <p:cNvSpPr/>
          <p:nvPr/>
        </p:nvSpPr>
        <p:spPr>
          <a:xfrm>
            <a:off x="1166098" y="759262"/>
            <a:ext cx="1062038" cy="252174"/>
          </a:xfrm>
          <a:prstGeom prst="rect">
            <a:avLst/>
          </a:prstGeom>
          <a:noFill/>
          <a:ln/>
        </p:spPr>
        <p:txBody>
          <a:bodyPr wrap="none" lIns="0" tIns="0" rIns="0" bIns="0" rtlCol="0" anchor="t"/>
          <a:lstStyle/>
          <a:p>
            <a:pPr algn="l" indent="0" marL="0">
              <a:lnSpc>
                <a:spcPts val="1950"/>
              </a:lnSpc>
              <a:buNone/>
            </a:pPr>
            <a:r>
              <a:rPr lang="en-US" sz="1250" dirty="0">
                <a:solidFill>
                  <a:srgbClr val="432338"/>
                </a:solidFill>
                <a:latin typeface="Source Sans 3" pitchFamily="34" charset="0"/>
                <a:ea typeface="Source Sans 3" pitchFamily="34" charset="-122"/>
                <a:cs typeface="Source Sans 3" pitchFamily="34" charset="-120"/>
              </a:rPr>
              <a:t>INTRODUCTION</a:t>
            </a:r>
            <a:endParaRPr lang="en-US" sz="1250" dirty="0"/>
          </a:p>
        </p:txBody>
      </p:sp>
      <p:sp>
        <p:nvSpPr>
          <p:cNvPr id="5" name="Text 2"/>
          <p:cNvSpPr/>
          <p:nvPr/>
        </p:nvSpPr>
        <p:spPr>
          <a:xfrm>
            <a:off x="804267" y="1148834"/>
            <a:ext cx="5481637" cy="591383"/>
          </a:xfrm>
          <a:prstGeom prst="rect">
            <a:avLst/>
          </a:prstGeom>
          <a:noFill/>
          <a:ln/>
        </p:spPr>
        <p:txBody>
          <a:bodyPr wrap="none" lIns="0" tIns="0" rIns="0" bIns="0" rtlCol="0" anchor="t"/>
          <a:lstStyle/>
          <a:p>
            <a:pPr algn="l" indent="0" marL="0">
              <a:lnSpc>
                <a:spcPts val="4650"/>
              </a:lnSpc>
              <a:buNone/>
            </a:pPr>
            <a:r>
              <a:rPr lang="en-US" sz="3700" b="1" dirty="0">
                <a:solidFill>
                  <a:srgbClr val="371A2D"/>
                </a:solidFill>
                <a:latin typeface="MuseoModerno Extra Bold" pitchFamily="34" charset="0"/>
                <a:ea typeface="MuseoModerno Extra Bold" pitchFamily="34" charset="-122"/>
                <a:cs typeface="MuseoModerno Extra Bold" pitchFamily="34" charset="-120"/>
              </a:rPr>
              <a:t>Welcome to Aurolot 3D!</a:t>
            </a:r>
            <a:endParaRPr lang="en-US" sz="3700" dirty="0"/>
          </a:p>
        </p:txBody>
      </p:sp>
      <p:sp>
        <p:nvSpPr>
          <p:cNvPr id="6" name="Text 3"/>
          <p:cNvSpPr/>
          <p:nvPr/>
        </p:nvSpPr>
        <p:spPr>
          <a:xfrm>
            <a:off x="804267" y="2029658"/>
            <a:ext cx="13021866" cy="945833"/>
          </a:xfrm>
          <a:prstGeom prst="rect">
            <a:avLst/>
          </a:prstGeom>
          <a:noFill/>
          <a:ln/>
        </p:spPr>
        <p:txBody>
          <a:bodyPr wrap="square" lIns="0" tIns="0" rIns="0" bIns="0" rtlCol="0" anchor="t"/>
          <a:lstStyle/>
          <a:p>
            <a:pPr algn="l" indent="0" marL="0">
              <a:lnSpc>
                <a:spcPts val="2450"/>
              </a:lnSpc>
              <a:buNone/>
            </a:pPr>
            <a:r>
              <a:rPr lang="en-US" sz="1550" dirty="0">
                <a:solidFill>
                  <a:srgbClr val="432338"/>
                </a:solidFill>
                <a:latin typeface="Source Sans 3" pitchFamily="34" charset="0"/>
                <a:ea typeface="Source Sans 3" pitchFamily="34" charset="-122"/>
                <a:cs typeface="Source Sans 3" pitchFamily="34" charset="-120"/>
              </a:rPr>
              <a:t>Aurolot 3D is a women-only, cloud-native 3D e-commerce platform built on Amazon Web Services (AWS), created by women, for women. The platform is entirely owned, managed, and operated by women, with women leading every aspect of the business—from technology and operations to customer experience and service delivery.</a:t>
            </a:r>
            <a:endParaRPr lang="en-US" sz="1550" dirty="0"/>
          </a:p>
        </p:txBody>
      </p:sp>
      <p:pic>
        <p:nvPicPr>
          <p:cNvPr id="7" name="Image 1" descr="preencoded.png">    </p:cNvPr>
          <p:cNvPicPr>
            <a:picLocks noChangeAspect="1"/>
          </p:cNvPicPr>
          <p:nvPr/>
        </p:nvPicPr>
        <p:blipFill>
          <a:blip r:embed="rId3"/>
          <a:stretch>
            <a:fillRect/>
          </a:stretch>
        </p:blipFill>
        <p:spPr>
          <a:xfrm>
            <a:off x="804267" y="3192542"/>
            <a:ext cx="2424232" cy="2424232"/>
          </a:xfrm>
          <a:prstGeom prst="rect">
            <a:avLst/>
          </a:prstGeom>
        </p:spPr>
      </p:pic>
      <p:sp>
        <p:nvSpPr>
          <p:cNvPr id="8" name="Text 4"/>
          <p:cNvSpPr/>
          <p:nvPr/>
        </p:nvSpPr>
        <p:spPr>
          <a:xfrm>
            <a:off x="804267" y="5857994"/>
            <a:ext cx="3733919" cy="295632"/>
          </a:xfrm>
          <a:prstGeom prst="rect">
            <a:avLst/>
          </a:prstGeom>
          <a:noFill/>
          <a:ln/>
        </p:spPr>
        <p:txBody>
          <a:bodyPr wrap="none" lIns="0" tIns="0" rIns="0" bIns="0" rtlCol="0" anchor="t"/>
          <a:lstStyle/>
          <a:p>
            <a:pPr algn="l" indent="0" marL="0">
              <a:lnSpc>
                <a:spcPts val="2300"/>
              </a:lnSpc>
              <a:buNone/>
            </a:pPr>
            <a:r>
              <a:rPr lang="en-US" sz="1850" b="1" dirty="0">
                <a:solidFill>
                  <a:srgbClr val="432338"/>
                </a:solidFill>
                <a:latin typeface="MuseoModerno Extra Bold" pitchFamily="34" charset="0"/>
                <a:ea typeface="MuseoModerno Extra Bold" pitchFamily="34" charset="-122"/>
                <a:cs typeface="MuseoModerno Extra Bold" pitchFamily="34" charset="-120"/>
              </a:rPr>
              <a:t>Immersive Shopping Experience</a:t>
            </a:r>
            <a:endParaRPr lang="en-US" sz="1850" dirty="0"/>
          </a:p>
        </p:txBody>
      </p:sp>
      <p:sp>
        <p:nvSpPr>
          <p:cNvPr id="9" name="Text 5"/>
          <p:cNvSpPr/>
          <p:nvPr/>
        </p:nvSpPr>
        <p:spPr>
          <a:xfrm>
            <a:off x="804267" y="6269355"/>
            <a:ext cx="4179808" cy="1261110"/>
          </a:xfrm>
          <a:prstGeom prst="rect">
            <a:avLst/>
          </a:prstGeom>
          <a:noFill/>
          <a:ln/>
        </p:spPr>
        <p:txBody>
          <a:bodyPr wrap="square" lIns="0" tIns="0" rIns="0" bIns="0" rtlCol="0" anchor="t"/>
          <a:lstStyle/>
          <a:p>
            <a:pPr algn="l" indent="0" marL="0">
              <a:lnSpc>
                <a:spcPts val="2450"/>
              </a:lnSpc>
              <a:buNone/>
            </a:pPr>
            <a:r>
              <a:rPr lang="en-US" sz="1550" dirty="0">
                <a:solidFill>
                  <a:srgbClr val="432338"/>
                </a:solidFill>
                <a:latin typeface="Source Sans 3" pitchFamily="34" charset="0"/>
                <a:ea typeface="Source Sans 3" pitchFamily="34" charset="-122"/>
                <a:cs typeface="Source Sans 3" pitchFamily="34" charset="-120"/>
              </a:rPr>
              <a:t>Advanced 3D product visualization allows customers to see, feel, and confidently shop products in a way that reflects how women naturally evaluate quality, fit, comfort, and style.</a:t>
            </a:r>
            <a:endParaRPr lang="en-US" sz="1550" dirty="0"/>
          </a:p>
        </p:txBody>
      </p:sp>
      <p:pic>
        <p:nvPicPr>
          <p:cNvPr id="10" name="Image 2" descr="preencoded.png">    </p:cNvPr>
          <p:cNvPicPr>
            <a:picLocks noChangeAspect="1"/>
          </p:cNvPicPr>
          <p:nvPr/>
        </p:nvPicPr>
        <p:blipFill>
          <a:blip r:embed="rId4"/>
          <a:stretch>
            <a:fillRect/>
          </a:stretch>
        </p:blipFill>
        <p:spPr>
          <a:xfrm>
            <a:off x="5225296" y="3192542"/>
            <a:ext cx="2424232" cy="2424232"/>
          </a:xfrm>
          <a:prstGeom prst="rect">
            <a:avLst/>
          </a:prstGeom>
        </p:spPr>
      </p:pic>
      <p:sp>
        <p:nvSpPr>
          <p:cNvPr id="11" name="Text 6"/>
          <p:cNvSpPr/>
          <p:nvPr/>
        </p:nvSpPr>
        <p:spPr>
          <a:xfrm>
            <a:off x="5225296" y="5857994"/>
            <a:ext cx="2365534" cy="295632"/>
          </a:xfrm>
          <a:prstGeom prst="rect">
            <a:avLst/>
          </a:prstGeom>
          <a:noFill/>
          <a:ln/>
        </p:spPr>
        <p:txBody>
          <a:bodyPr wrap="none" lIns="0" tIns="0" rIns="0" bIns="0" rtlCol="0" anchor="t"/>
          <a:lstStyle/>
          <a:p>
            <a:pPr algn="l" indent="0" marL="0">
              <a:lnSpc>
                <a:spcPts val="2300"/>
              </a:lnSpc>
              <a:buNone/>
            </a:pPr>
            <a:r>
              <a:rPr lang="en-US" sz="1850" b="1" dirty="0">
                <a:solidFill>
                  <a:srgbClr val="432338"/>
                </a:solidFill>
                <a:latin typeface="MuseoModerno Extra Bold" pitchFamily="34" charset="0"/>
                <a:ea typeface="MuseoModerno Extra Bold" pitchFamily="34" charset="-122"/>
                <a:cs typeface="MuseoModerno Extra Bold" pitchFamily="34" charset="-120"/>
              </a:rPr>
              <a:t>Curated for Women</a:t>
            </a:r>
            <a:endParaRPr lang="en-US" sz="1850" dirty="0"/>
          </a:p>
        </p:txBody>
      </p:sp>
      <p:sp>
        <p:nvSpPr>
          <p:cNvPr id="12" name="Text 7"/>
          <p:cNvSpPr/>
          <p:nvPr/>
        </p:nvSpPr>
        <p:spPr>
          <a:xfrm>
            <a:off x="5225296" y="6269355"/>
            <a:ext cx="4179808" cy="1261110"/>
          </a:xfrm>
          <a:prstGeom prst="rect">
            <a:avLst/>
          </a:prstGeom>
          <a:noFill/>
          <a:ln/>
        </p:spPr>
        <p:txBody>
          <a:bodyPr wrap="square" lIns="0" tIns="0" rIns="0" bIns="0" rtlCol="0" anchor="t"/>
          <a:lstStyle/>
          <a:p>
            <a:pPr algn="l" indent="0" marL="0">
              <a:lnSpc>
                <a:spcPts val="2450"/>
              </a:lnSpc>
              <a:buNone/>
            </a:pPr>
            <a:r>
              <a:rPr lang="en-US" sz="1550" dirty="0">
                <a:solidFill>
                  <a:srgbClr val="432338"/>
                </a:solidFill>
                <a:latin typeface="Source Sans 3" pitchFamily="34" charset="0"/>
                <a:ea typeface="Source Sans 3" pitchFamily="34" charset="-122"/>
                <a:cs typeface="Source Sans 3" pitchFamily="34" charset="-120"/>
              </a:rPr>
              <a:t>Specializing in women's fashion, lifestyle furniture, personal gadgets, and curated lifestyle items, all presented with clarity, empathy, and detail that resonate with women's real needs.</a:t>
            </a:r>
            <a:endParaRPr lang="en-US" sz="1550" dirty="0"/>
          </a:p>
        </p:txBody>
      </p:sp>
      <p:pic>
        <p:nvPicPr>
          <p:cNvPr id="13" name="Image 3" descr="preencoded.png">    </p:cNvPr>
          <p:cNvPicPr>
            <a:picLocks noChangeAspect="1"/>
          </p:cNvPicPr>
          <p:nvPr/>
        </p:nvPicPr>
        <p:blipFill>
          <a:blip r:embed="rId5"/>
          <a:stretch>
            <a:fillRect/>
          </a:stretch>
        </p:blipFill>
        <p:spPr>
          <a:xfrm>
            <a:off x="9646325" y="3192542"/>
            <a:ext cx="2424232" cy="2424232"/>
          </a:xfrm>
          <a:prstGeom prst="rect">
            <a:avLst/>
          </a:prstGeom>
        </p:spPr>
      </p:pic>
      <p:sp>
        <p:nvSpPr>
          <p:cNvPr id="14" name="Text 8"/>
          <p:cNvSpPr/>
          <p:nvPr/>
        </p:nvSpPr>
        <p:spPr>
          <a:xfrm>
            <a:off x="9646325" y="5857994"/>
            <a:ext cx="2365534" cy="295632"/>
          </a:xfrm>
          <a:prstGeom prst="rect">
            <a:avLst/>
          </a:prstGeom>
          <a:noFill/>
          <a:ln/>
        </p:spPr>
        <p:txBody>
          <a:bodyPr wrap="none" lIns="0" tIns="0" rIns="0" bIns="0" rtlCol="0" anchor="t"/>
          <a:lstStyle/>
          <a:p>
            <a:pPr algn="l" indent="0" marL="0">
              <a:lnSpc>
                <a:spcPts val="2300"/>
              </a:lnSpc>
              <a:buNone/>
            </a:pPr>
            <a:r>
              <a:rPr lang="en-US" sz="1850" b="1" dirty="0">
                <a:solidFill>
                  <a:srgbClr val="432338"/>
                </a:solidFill>
                <a:latin typeface="MuseoModerno Extra Bold" pitchFamily="34" charset="0"/>
                <a:ea typeface="MuseoModerno Extra Bold" pitchFamily="34" charset="-122"/>
                <a:cs typeface="MuseoModerno Extra Bold" pitchFamily="34" charset="-120"/>
              </a:rPr>
              <a:t>Built on AWS</a:t>
            </a:r>
            <a:endParaRPr lang="en-US" sz="1850" dirty="0"/>
          </a:p>
        </p:txBody>
      </p:sp>
      <p:sp>
        <p:nvSpPr>
          <p:cNvPr id="15" name="Text 9"/>
          <p:cNvSpPr/>
          <p:nvPr/>
        </p:nvSpPr>
        <p:spPr>
          <a:xfrm>
            <a:off x="9646325" y="6269355"/>
            <a:ext cx="4179808" cy="1261110"/>
          </a:xfrm>
          <a:prstGeom prst="rect">
            <a:avLst/>
          </a:prstGeom>
          <a:noFill/>
          <a:ln/>
        </p:spPr>
        <p:txBody>
          <a:bodyPr wrap="square" lIns="0" tIns="0" rIns="0" bIns="0" rtlCol="0" anchor="t"/>
          <a:lstStyle/>
          <a:p>
            <a:pPr algn="l" indent="0" marL="0">
              <a:lnSpc>
                <a:spcPts val="2450"/>
              </a:lnSpc>
              <a:buNone/>
            </a:pPr>
            <a:r>
              <a:rPr lang="en-US" sz="1550" dirty="0">
                <a:solidFill>
                  <a:srgbClr val="432338"/>
                </a:solidFill>
                <a:latin typeface="Source Sans 3" pitchFamily="34" charset="0"/>
                <a:ea typeface="Source Sans 3" pitchFamily="34" charset="-122"/>
                <a:cs typeface="Source Sans 3" pitchFamily="34" charset="-120"/>
              </a:rPr>
              <a:t>Every feature is designed to prioritize trust, safety, personalization, and emotional connection—while delivering a secure, scalable, and high-performance shopping environment.</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3947279"/>
            <a:ext cx="3810953" cy="335042"/>
          </a:xfrm>
          <a:prstGeom prst="rect">
            <a:avLst/>
          </a:prstGeom>
          <a:noFill/>
          <a:ln/>
        </p:spPr>
        <p:txBody>
          <a:bodyPr wrap="none" lIns="0" tIns="0" rIns="0" bIns="0" rtlCol="0" anchor="t"/>
          <a:lstStyle/>
          <a:p>
            <a:pPr algn="l" indent="0" marL="0">
              <a:lnSpc>
                <a:spcPts val="2600"/>
              </a:lnSpc>
              <a:buNone/>
            </a:pPr>
            <a:endParaRPr lang="en-US" sz="1600" dirty="0"/>
          </a:p>
        </p:txBody>
      </p:sp>
      <p:pic>
        <p:nvPicPr>
          <p:cNvPr id="3" name="Image 0" descr="preencoded.png">    </p:cNvPr>
          <p:cNvPicPr>
            <a:picLocks noChangeAspect="1"/>
          </p:cNvPicPr>
          <p:nvPr/>
        </p:nvPicPr>
        <p:blipFill>
          <a:blip r:embed="rId1"/>
          <a:stretch>
            <a:fillRect/>
          </a:stretch>
        </p:blipFill>
        <p:spPr>
          <a:xfrm>
            <a:off x="5486400" y="0"/>
            <a:ext cx="91440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494830"/>
            <a:ext cx="5394365" cy="615910"/>
          </a:xfrm>
          <a:prstGeom prst="rect">
            <a:avLst/>
          </a:prstGeom>
          <a:noFill/>
          <a:ln/>
        </p:spPr>
        <p:txBody>
          <a:bodyPr wrap="none" lIns="0" tIns="0" rIns="0" bIns="0" rtlCol="0" anchor="t"/>
          <a:lstStyle/>
          <a:p>
            <a:pPr algn="l" indent="0" marL="0">
              <a:lnSpc>
                <a:spcPts val="4850"/>
              </a:lnSpc>
              <a:buNone/>
            </a:pPr>
            <a:r>
              <a:rPr lang="en-US" sz="3850" b="1" dirty="0">
                <a:solidFill>
                  <a:srgbClr val="371A2D"/>
                </a:solidFill>
                <a:latin typeface="MuseoModerno Extra Bold" pitchFamily="34" charset="0"/>
                <a:ea typeface="MuseoModerno Extra Bold" pitchFamily="34" charset="-122"/>
                <a:cs typeface="MuseoModerno Extra Bold" pitchFamily="34" charset="-120"/>
              </a:rPr>
              <a:t>Architecture Overview</a:t>
            </a:r>
            <a:endParaRPr lang="en-US" sz="3850" dirty="0"/>
          </a:p>
        </p:txBody>
      </p:sp>
      <p:sp>
        <p:nvSpPr>
          <p:cNvPr id="3" name="Text 1"/>
          <p:cNvSpPr/>
          <p:nvPr/>
        </p:nvSpPr>
        <p:spPr>
          <a:xfrm>
            <a:off x="837724" y="2529602"/>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432338"/>
                </a:solidFill>
                <a:latin typeface="Source Sans 3" pitchFamily="34" charset="0"/>
                <a:ea typeface="Source Sans 3" pitchFamily="34" charset="-122"/>
                <a:cs typeface="Source Sans 3" pitchFamily="34" charset="-120"/>
              </a:rPr>
              <a:t>The system uses a multi-tier AWS architecture with global content delivery, scalable backend services, and secure data storage using managed AWS services.</a:t>
            </a:r>
            <a:endParaRPr lang="en-US" sz="1600" dirty="0"/>
          </a:p>
        </p:txBody>
      </p:sp>
      <p:sp>
        <p:nvSpPr>
          <p:cNvPr id="4" name="Text 2"/>
          <p:cNvSpPr/>
          <p:nvPr/>
        </p:nvSpPr>
        <p:spPr>
          <a:xfrm>
            <a:off x="837724" y="3513773"/>
            <a:ext cx="7632144" cy="492681"/>
          </a:xfrm>
          <a:prstGeom prst="rect">
            <a:avLst/>
          </a:prstGeom>
          <a:noFill/>
          <a:ln/>
        </p:spPr>
        <p:txBody>
          <a:bodyPr wrap="none" lIns="0" tIns="0" rIns="0" bIns="0" rtlCol="0" anchor="t"/>
          <a:lstStyle/>
          <a:p>
            <a:pPr algn="l" indent="0" marL="0">
              <a:lnSpc>
                <a:spcPts val="3850"/>
              </a:lnSpc>
              <a:buNone/>
            </a:pPr>
            <a:r>
              <a:rPr lang="en-US" sz="3100" b="1" dirty="0">
                <a:solidFill>
                  <a:srgbClr val="371A2D"/>
                </a:solidFill>
                <a:latin typeface="MuseoModerno Extra Bold" pitchFamily="34" charset="0"/>
                <a:ea typeface="MuseoModerno Extra Bold" pitchFamily="34" charset="-122"/>
                <a:cs typeface="MuseoModerno Extra Bold" pitchFamily="34" charset="-120"/>
              </a:rPr>
              <a:t>How the Aurolot 3D Architecture Works</a:t>
            </a:r>
            <a:endParaRPr lang="en-US" sz="3100" dirty="0"/>
          </a:p>
        </p:txBody>
      </p:sp>
      <p:sp>
        <p:nvSpPr>
          <p:cNvPr id="5" name="Text 3"/>
          <p:cNvSpPr/>
          <p:nvPr/>
        </p:nvSpPr>
        <p:spPr>
          <a:xfrm>
            <a:off x="837724" y="4320540"/>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432338"/>
                </a:solidFill>
                <a:latin typeface="MuseoModerno Light" pitchFamily="34" charset="0"/>
                <a:ea typeface="MuseoModerno Light" pitchFamily="34" charset="-122"/>
                <a:cs typeface="MuseoModerno Light" pitchFamily="34" charset="-120"/>
              </a:rPr>
              <a:t>01</a:t>
            </a:r>
            <a:endParaRPr lang="en-US" sz="1600" dirty="0"/>
          </a:p>
        </p:txBody>
      </p:sp>
      <p:sp>
        <p:nvSpPr>
          <p:cNvPr id="6" name="Shape 4"/>
          <p:cNvSpPr/>
          <p:nvPr/>
        </p:nvSpPr>
        <p:spPr>
          <a:xfrm>
            <a:off x="837724" y="4653558"/>
            <a:ext cx="4178618" cy="22860"/>
          </a:xfrm>
          <a:prstGeom prst="rect">
            <a:avLst/>
          </a:prstGeom>
          <a:solidFill>
            <a:srgbClr val="E851B2"/>
          </a:solidFill>
          <a:ln/>
        </p:spPr>
      </p:sp>
      <p:sp>
        <p:nvSpPr>
          <p:cNvPr id="7" name="Text 5"/>
          <p:cNvSpPr/>
          <p:nvPr/>
        </p:nvSpPr>
        <p:spPr>
          <a:xfrm>
            <a:off x="837724" y="4803934"/>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432338"/>
                </a:solidFill>
                <a:latin typeface="MuseoModerno Extra Bold" pitchFamily="34" charset="0"/>
                <a:ea typeface="MuseoModerno Extra Bold" pitchFamily="34" charset="-122"/>
                <a:cs typeface="MuseoModerno Extra Bold" pitchFamily="34" charset="-120"/>
              </a:rPr>
              <a:t>User Access</a:t>
            </a:r>
            <a:endParaRPr lang="en-US" sz="1900" dirty="0"/>
          </a:p>
        </p:txBody>
      </p:sp>
      <p:sp>
        <p:nvSpPr>
          <p:cNvPr id="8" name="Text 6"/>
          <p:cNvSpPr/>
          <p:nvPr/>
        </p:nvSpPr>
        <p:spPr>
          <a:xfrm>
            <a:off x="837724" y="5237559"/>
            <a:ext cx="4178618" cy="1005126"/>
          </a:xfrm>
          <a:prstGeom prst="rect">
            <a:avLst/>
          </a:prstGeom>
          <a:noFill/>
          <a:ln/>
        </p:spPr>
        <p:txBody>
          <a:bodyPr wrap="square" lIns="0" tIns="0" rIns="0" bIns="0" rtlCol="0" anchor="t"/>
          <a:lstStyle/>
          <a:p>
            <a:pPr algn="l" indent="0" marL="0">
              <a:lnSpc>
                <a:spcPts val="2600"/>
              </a:lnSpc>
              <a:buNone/>
            </a:pPr>
            <a:r>
              <a:rPr lang="en-US" sz="1600" dirty="0">
                <a:solidFill>
                  <a:srgbClr val="432338"/>
                </a:solidFill>
                <a:latin typeface="Source Sans 3" pitchFamily="34" charset="0"/>
                <a:ea typeface="Source Sans 3" pitchFamily="34" charset="-122"/>
                <a:cs typeface="Source Sans 3" pitchFamily="34" charset="-120"/>
              </a:rPr>
              <a:t>A woman customer accesses the Aurolot 3D website through a web browser or mobile device, entering the platform's domain name.</a:t>
            </a:r>
            <a:endParaRPr lang="en-US" sz="1600" dirty="0"/>
          </a:p>
        </p:txBody>
      </p:sp>
      <p:sp>
        <p:nvSpPr>
          <p:cNvPr id="9" name="Text 7"/>
          <p:cNvSpPr/>
          <p:nvPr/>
        </p:nvSpPr>
        <p:spPr>
          <a:xfrm>
            <a:off x="5225772" y="4320540"/>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432338"/>
                </a:solidFill>
                <a:latin typeface="MuseoModerno Light" pitchFamily="34" charset="0"/>
                <a:ea typeface="MuseoModerno Light" pitchFamily="34" charset="-122"/>
                <a:cs typeface="MuseoModerno Light" pitchFamily="34" charset="-120"/>
              </a:rPr>
              <a:t>02</a:t>
            </a:r>
            <a:endParaRPr lang="en-US" sz="1600" dirty="0"/>
          </a:p>
        </p:txBody>
      </p:sp>
      <p:sp>
        <p:nvSpPr>
          <p:cNvPr id="10" name="Shape 8"/>
          <p:cNvSpPr/>
          <p:nvPr/>
        </p:nvSpPr>
        <p:spPr>
          <a:xfrm>
            <a:off x="5225772" y="4653558"/>
            <a:ext cx="4178737" cy="22860"/>
          </a:xfrm>
          <a:prstGeom prst="rect">
            <a:avLst/>
          </a:prstGeom>
          <a:solidFill>
            <a:srgbClr val="E851B2"/>
          </a:solidFill>
          <a:ln/>
        </p:spPr>
      </p:sp>
      <p:sp>
        <p:nvSpPr>
          <p:cNvPr id="11" name="Text 9"/>
          <p:cNvSpPr/>
          <p:nvPr/>
        </p:nvSpPr>
        <p:spPr>
          <a:xfrm>
            <a:off x="5225772" y="4803934"/>
            <a:ext cx="4078010" cy="308015"/>
          </a:xfrm>
          <a:prstGeom prst="rect">
            <a:avLst/>
          </a:prstGeom>
          <a:noFill/>
          <a:ln/>
        </p:spPr>
        <p:txBody>
          <a:bodyPr wrap="none" lIns="0" tIns="0" rIns="0" bIns="0" rtlCol="0" anchor="t"/>
          <a:lstStyle/>
          <a:p>
            <a:pPr algn="l" indent="0" marL="0">
              <a:lnSpc>
                <a:spcPts val="2400"/>
              </a:lnSpc>
              <a:buNone/>
            </a:pPr>
            <a:r>
              <a:rPr lang="en-US" sz="1900" b="1" dirty="0">
                <a:solidFill>
                  <a:srgbClr val="432338"/>
                </a:solidFill>
                <a:latin typeface="MuseoModerno Extra Bold" pitchFamily="34" charset="0"/>
                <a:ea typeface="MuseoModerno Extra Bold" pitchFamily="34" charset="-122"/>
                <a:cs typeface="MuseoModerno Extra Bold" pitchFamily="34" charset="-120"/>
              </a:rPr>
              <a:t>Domain Resolution with Route 53</a:t>
            </a:r>
            <a:endParaRPr lang="en-US" sz="1900" dirty="0"/>
          </a:p>
        </p:txBody>
      </p:sp>
      <p:sp>
        <p:nvSpPr>
          <p:cNvPr id="12" name="Text 10"/>
          <p:cNvSpPr/>
          <p:nvPr/>
        </p:nvSpPr>
        <p:spPr>
          <a:xfrm>
            <a:off x="5225772" y="5237559"/>
            <a:ext cx="4178737" cy="1340168"/>
          </a:xfrm>
          <a:prstGeom prst="rect">
            <a:avLst/>
          </a:prstGeom>
          <a:noFill/>
          <a:ln/>
        </p:spPr>
        <p:txBody>
          <a:bodyPr wrap="square" lIns="0" tIns="0" rIns="0" bIns="0" rtlCol="0" anchor="t"/>
          <a:lstStyle/>
          <a:p>
            <a:pPr algn="l" indent="0" marL="0">
              <a:lnSpc>
                <a:spcPts val="2600"/>
              </a:lnSpc>
              <a:buNone/>
            </a:pPr>
            <a:r>
              <a:rPr lang="en-US" sz="1600" dirty="0">
                <a:solidFill>
                  <a:srgbClr val="432338"/>
                </a:solidFill>
                <a:latin typeface="Source Sans 3" pitchFamily="34" charset="0"/>
                <a:ea typeface="Source Sans 3" pitchFamily="34" charset="-122"/>
                <a:cs typeface="Source Sans 3" pitchFamily="34" charset="-120"/>
              </a:rPr>
              <a:t>Amazon Route 53 translates the domain name into the correct AWS resource address, routing the request to the most reliable and nearest endpoint.</a:t>
            </a:r>
            <a:endParaRPr lang="en-US" sz="1600" dirty="0"/>
          </a:p>
        </p:txBody>
      </p:sp>
      <p:sp>
        <p:nvSpPr>
          <p:cNvPr id="13" name="Text 11"/>
          <p:cNvSpPr/>
          <p:nvPr/>
        </p:nvSpPr>
        <p:spPr>
          <a:xfrm>
            <a:off x="9613940" y="4320540"/>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432338"/>
                </a:solidFill>
                <a:latin typeface="MuseoModerno Light" pitchFamily="34" charset="0"/>
                <a:ea typeface="MuseoModerno Light" pitchFamily="34" charset="-122"/>
                <a:cs typeface="MuseoModerno Light" pitchFamily="34" charset="-120"/>
              </a:rPr>
              <a:t>03</a:t>
            </a:r>
            <a:endParaRPr lang="en-US" sz="1600" dirty="0"/>
          </a:p>
        </p:txBody>
      </p:sp>
      <p:sp>
        <p:nvSpPr>
          <p:cNvPr id="14" name="Shape 12"/>
          <p:cNvSpPr/>
          <p:nvPr/>
        </p:nvSpPr>
        <p:spPr>
          <a:xfrm>
            <a:off x="9613940" y="4653558"/>
            <a:ext cx="4178737" cy="22860"/>
          </a:xfrm>
          <a:prstGeom prst="rect">
            <a:avLst/>
          </a:prstGeom>
          <a:solidFill>
            <a:srgbClr val="E851B2"/>
          </a:solidFill>
          <a:ln/>
        </p:spPr>
      </p:sp>
      <p:sp>
        <p:nvSpPr>
          <p:cNvPr id="15" name="Text 13"/>
          <p:cNvSpPr/>
          <p:nvPr/>
        </p:nvSpPr>
        <p:spPr>
          <a:xfrm>
            <a:off x="9613940" y="4803934"/>
            <a:ext cx="3816906" cy="308015"/>
          </a:xfrm>
          <a:prstGeom prst="rect">
            <a:avLst/>
          </a:prstGeom>
          <a:noFill/>
          <a:ln/>
        </p:spPr>
        <p:txBody>
          <a:bodyPr wrap="none" lIns="0" tIns="0" rIns="0" bIns="0" rtlCol="0" anchor="t"/>
          <a:lstStyle/>
          <a:p>
            <a:pPr algn="l" indent="0" marL="0">
              <a:lnSpc>
                <a:spcPts val="2400"/>
              </a:lnSpc>
              <a:buNone/>
            </a:pPr>
            <a:r>
              <a:rPr lang="en-US" sz="1900" b="1" dirty="0">
                <a:solidFill>
                  <a:srgbClr val="432338"/>
                </a:solidFill>
                <a:latin typeface="MuseoModerno Extra Bold" pitchFamily="34" charset="0"/>
                <a:ea typeface="MuseoModerno Extra Bold" pitchFamily="34" charset="-122"/>
                <a:cs typeface="MuseoModerno Extra Bold" pitchFamily="34" charset="-120"/>
              </a:rPr>
              <a:t>Content Delivery via CloudFront</a:t>
            </a:r>
            <a:endParaRPr lang="en-US" sz="1900" dirty="0"/>
          </a:p>
        </p:txBody>
      </p:sp>
      <p:sp>
        <p:nvSpPr>
          <p:cNvPr id="16" name="Text 14"/>
          <p:cNvSpPr/>
          <p:nvPr/>
        </p:nvSpPr>
        <p:spPr>
          <a:xfrm>
            <a:off x="9613940" y="5237559"/>
            <a:ext cx="4178737" cy="1340168"/>
          </a:xfrm>
          <a:prstGeom prst="rect">
            <a:avLst/>
          </a:prstGeom>
          <a:noFill/>
          <a:ln/>
        </p:spPr>
        <p:txBody>
          <a:bodyPr wrap="square" lIns="0" tIns="0" rIns="0" bIns="0" rtlCol="0" anchor="t"/>
          <a:lstStyle/>
          <a:p>
            <a:pPr algn="l" indent="0" marL="0">
              <a:lnSpc>
                <a:spcPts val="2600"/>
              </a:lnSpc>
              <a:buNone/>
            </a:pPr>
            <a:r>
              <a:rPr lang="en-US" sz="1600" dirty="0">
                <a:solidFill>
                  <a:srgbClr val="432338"/>
                </a:solidFill>
                <a:latin typeface="Source Sans 3" pitchFamily="34" charset="0"/>
                <a:ea typeface="Source Sans 3" pitchFamily="34" charset="-122"/>
                <a:cs typeface="Source Sans 3" pitchFamily="34" charset="-120"/>
              </a:rPr>
              <a:t>Amazon CloudFront delivers static and 3D content cached at global edge locations, ensuring fast load times and smooth 3D interactions.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808553" y="924639"/>
            <a:ext cx="1712000" cy="375285"/>
          </a:xfrm>
          <a:prstGeom prst="roundRect">
            <a:avLst>
              <a:gd name="adj" fmla="val 18100"/>
            </a:avLst>
          </a:prstGeom>
          <a:solidFill>
            <a:srgbClr val="F9D2EB"/>
          </a:solidFill>
          <a:ln/>
        </p:spPr>
      </p:sp>
      <p:sp>
        <p:nvSpPr>
          <p:cNvPr id="3" name="Text 1"/>
          <p:cNvSpPr/>
          <p:nvPr/>
        </p:nvSpPr>
        <p:spPr>
          <a:xfrm>
            <a:off x="929759" y="985242"/>
            <a:ext cx="1469588" cy="254079"/>
          </a:xfrm>
          <a:prstGeom prst="rect">
            <a:avLst/>
          </a:prstGeom>
          <a:noFill/>
          <a:ln/>
        </p:spPr>
        <p:txBody>
          <a:bodyPr wrap="none" lIns="0" tIns="0" rIns="0" bIns="0" rtlCol="0" anchor="t"/>
          <a:lstStyle/>
          <a:p>
            <a:pPr algn="l" indent="0" marL="0">
              <a:lnSpc>
                <a:spcPts val="2000"/>
              </a:lnSpc>
              <a:buNone/>
            </a:pPr>
            <a:r>
              <a:rPr lang="en-US" sz="1250" dirty="0">
                <a:solidFill>
                  <a:srgbClr val="432338"/>
                </a:solidFill>
                <a:latin typeface="Source Sans 3" pitchFamily="34" charset="0"/>
                <a:ea typeface="Source Sans 3" pitchFamily="34" charset="-122"/>
                <a:cs typeface="Source Sans 3" pitchFamily="34" charset="-120"/>
              </a:rPr>
              <a:t>ARCHITECTURE FLOW</a:t>
            </a:r>
            <a:endParaRPr lang="en-US" sz="1250" dirty="0"/>
          </a:p>
        </p:txBody>
      </p:sp>
      <p:sp>
        <p:nvSpPr>
          <p:cNvPr id="4" name="Text 2"/>
          <p:cNvSpPr/>
          <p:nvPr/>
        </p:nvSpPr>
        <p:spPr>
          <a:xfrm>
            <a:off x="808553" y="1377910"/>
            <a:ext cx="7908250" cy="594479"/>
          </a:xfrm>
          <a:prstGeom prst="rect">
            <a:avLst/>
          </a:prstGeom>
          <a:noFill/>
          <a:ln/>
        </p:spPr>
        <p:txBody>
          <a:bodyPr wrap="none" lIns="0" tIns="0" rIns="0" bIns="0" rtlCol="0" anchor="t"/>
          <a:lstStyle/>
          <a:p>
            <a:pPr algn="l" indent="0" marL="0">
              <a:lnSpc>
                <a:spcPts val="4650"/>
              </a:lnSpc>
              <a:buNone/>
            </a:pPr>
            <a:r>
              <a:rPr lang="en-US" sz="3700" b="1" dirty="0">
                <a:solidFill>
                  <a:srgbClr val="371A2D"/>
                </a:solidFill>
                <a:latin typeface="MuseoModerno Extra Bold" pitchFamily="34" charset="0"/>
                <a:ea typeface="MuseoModerno Extra Bold" pitchFamily="34" charset="-122"/>
                <a:cs typeface="MuseoModerno Extra Bold" pitchFamily="34" charset="-120"/>
              </a:rPr>
              <a:t>Aurolot 3D Architecture Continued</a:t>
            </a:r>
            <a:endParaRPr lang="en-US" sz="3700" dirty="0"/>
          </a:p>
        </p:txBody>
      </p:sp>
      <p:sp>
        <p:nvSpPr>
          <p:cNvPr id="5" name="Shape 3"/>
          <p:cNvSpPr/>
          <p:nvPr/>
        </p:nvSpPr>
        <p:spPr>
          <a:xfrm>
            <a:off x="808553" y="2484477"/>
            <a:ext cx="3032522" cy="2797850"/>
          </a:xfrm>
          <a:prstGeom prst="roundRect">
            <a:avLst>
              <a:gd name="adj" fmla="val 3035"/>
            </a:avLst>
          </a:prstGeom>
          <a:solidFill>
            <a:srgbClr val="F9D2EB"/>
          </a:solidFill>
          <a:ln w="7620">
            <a:solidFill>
              <a:srgbClr val="DFB8D1"/>
            </a:solidFill>
            <a:prstDash val="solid"/>
          </a:ln>
        </p:spPr>
      </p:sp>
      <p:sp>
        <p:nvSpPr>
          <p:cNvPr id="6" name="Text 4"/>
          <p:cNvSpPr/>
          <p:nvPr/>
        </p:nvSpPr>
        <p:spPr>
          <a:xfrm>
            <a:off x="1018223" y="2694146"/>
            <a:ext cx="2613184" cy="594598"/>
          </a:xfrm>
          <a:prstGeom prst="rect">
            <a:avLst/>
          </a:prstGeom>
          <a:noFill/>
          <a:ln/>
        </p:spPr>
        <p:txBody>
          <a:bodyPr wrap="square" lIns="0" tIns="0" rIns="0" bIns="0" rtlCol="0" anchor="t"/>
          <a:lstStyle/>
          <a:p>
            <a:pPr algn="l" indent="0" marL="0">
              <a:lnSpc>
                <a:spcPts val="2300"/>
              </a:lnSpc>
              <a:buNone/>
            </a:pPr>
            <a:r>
              <a:rPr lang="en-US" sz="1850" b="1" dirty="0">
                <a:solidFill>
                  <a:srgbClr val="432338"/>
                </a:solidFill>
                <a:latin typeface="MuseoModerno Extra Bold" pitchFamily="34" charset="0"/>
                <a:ea typeface="MuseoModerno Extra Bold" pitchFamily="34" charset="-122"/>
                <a:cs typeface="MuseoModerno Extra Bold" pitchFamily="34" charset="-120"/>
              </a:rPr>
              <a:t>Step 4: Static Asset Retrieval</a:t>
            </a:r>
            <a:endParaRPr lang="en-US" sz="1850" dirty="0"/>
          </a:p>
        </p:txBody>
      </p:sp>
      <p:sp>
        <p:nvSpPr>
          <p:cNvPr id="7" name="Text 5"/>
          <p:cNvSpPr/>
          <p:nvPr/>
        </p:nvSpPr>
        <p:spPr>
          <a:xfrm>
            <a:off x="1018223" y="3483769"/>
            <a:ext cx="2613184" cy="1588889"/>
          </a:xfrm>
          <a:prstGeom prst="rect">
            <a:avLst/>
          </a:prstGeom>
          <a:noFill/>
          <a:ln/>
        </p:spPr>
        <p:txBody>
          <a:bodyPr wrap="square" lIns="0" tIns="0" rIns="0" bIns="0" rtlCol="0" anchor="t"/>
          <a:lstStyle/>
          <a:p>
            <a:pPr algn="l" indent="0" marL="0">
              <a:lnSpc>
                <a:spcPts val="2500"/>
              </a:lnSpc>
              <a:buNone/>
            </a:pPr>
            <a:r>
              <a:rPr lang="en-US" sz="1550" dirty="0">
                <a:solidFill>
                  <a:srgbClr val="432338"/>
                </a:solidFill>
                <a:latin typeface="Source Sans 3" pitchFamily="34" charset="0"/>
                <a:ea typeface="Source Sans 3" pitchFamily="34" charset="-122"/>
                <a:cs typeface="Source Sans 3" pitchFamily="34" charset="-120"/>
              </a:rPr>
              <a:t>If CloudFront doesn't have cached content, it retrieves assets from Amazon S3, which stores all 3D models and website resources.</a:t>
            </a:r>
            <a:endParaRPr lang="en-US" sz="1550" dirty="0"/>
          </a:p>
        </p:txBody>
      </p:sp>
      <p:sp>
        <p:nvSpPr>
          <p:cNvPr id="8" name="Shape 6"/>
          <p:cNvSpPr/>
          <p:nvPr/>
        </p:nvSpPr>
        <p:spPr>
          <a:xfrm>
            <a:off x="4036100" y="2484477"/>
            <a:ext cx="3032522" cy="2797850"/>
          </a:xfrm>
          <a:prstGeom prst="roundRect">
            <a:avLst>
              <a:gd name="adj" fmla="val 3035"/>
            </a:avLst>
          </a:prstGeom>
          <a:solidFill>
            <a:srgbClr val="F9D2EB"/>
          </a:solidFill>
          <a:ln w="7620">
            <a:solidFill>
              <a:srgbClr val="DFB8D1"/>
            </a:solidFill>
            <a:prstDash val="solid"/>
          </a:ln>
        </p:spPr>
      </p:sp>
      <p:sp>
        <p:nvSpPr>
          <p:cNvPr id="9" name="Text 7"/>
          <p:cNvSpPr/>
          <p:nvPr/>
        </p:nvSpPr>
        <p:spPr>
          <a:xfrm>
            <a:off x="4245769" y="2694146"/>
            <a:ext cx="2613184" cy="594598"/>
          </a:xfrm>
          <a:prstGeom prst="rect">
            <a:avLst/>
          </a:prstGeom>
          <a:noFill/>
          <a:ln/>
        </p:spPr>
        <p:txBody>
          <a:bodyPr wrap="square" lIns="0" tIns="0" rIns="0" bIns="0" rtlCol="0" anchor="t"/>
          <a:lstStyle/>
          <a:p>
            <a:pPr algn="l" indent="0" marL="0">
              <a:lnSpc>
                <a:spcPts val="2300"/>
              </a:lnSpc>
              <a:buNone/>
            </a:pPr>
            <a:r>
              <a:rPr lang="en-US" sz="1850" b="1" dirty="0">
                <a:solidFill>
                  <a:srgbClr val="432338"/>
                </a:solidFill>
                <a:latin typeface="MuseoModerno Extra Bold" pitchFamily="34" charset="0"/>
                <a:ea typeface="MuseoModerno Extra Bold" pitchFamily="34" charset="-122"/>
                <a:cs typeface="MuseoModerno Extra Bold" pitchFamily="34" charset="-120"/>
              </a:rPr>
              <a:t>Step 5: Dynamic Requests</a:t>
            </a:r>
            <a:endParaRPr lang="en-US" sz="1850" dirty="0"/>
          </a:p>
        </p:txBody>
      </p:sp>
      <p:sp>
        <p:nvSpPr>
          <p:cNvPr id="10" name="Text 8"/>
          <p:cNvSpPr/>
          <p:nvPr/>
        </p:nvSpPr>
        <p:spPr>
          <a:xfrm>
            <a:off x="4245769" y="3483769"/>
            <a:ext cx="2613184" cy="1588889"/>
          </a:xfrm>
          <a:prstGeom prst="rect">
            <a:avLst/>
          </a:prstGeom>
          <a:noFill/>
          <a:ln/>
        </p:spPr>
        <p:txBody>
          <a:bodyPr wrap="square" lIns="0" tIns="0" rIns="0" bIns="0" rtlCol="0" anchor="t"/>
          <a:lstStyle/>
          <a:p>
            <a:pPr algn="l" indent="0" marL="0">
              <a:lnSpc>
                <a:spcPts val="2500"/>
              </a:lnSpc>
              <a:buNone/>
            </a:pPr>
            <a:r>
              <a:rPr lang="en-US" sz="1550" dirty="0">
                <a:solidFill>
                  <a:srgbClr val="432338"/>
                </a:solidFill>
                <a:latin typeface="Source Sans 3" pitchFamily="34" charset="0"/>
                <a:ea typeface="Source Sans 3" pitchFamily="34" charset="-122"/>
                <a:cs typeface="Source Sans 3" pitchFamily="34" charset="-120"/>
              </a:rPr>
              <a:t>Elastic Load Balancer distributes traffic evenly across backend compute resources for actions like login, cart, and checkout.</a:t>
            </a:r>
            <a:endParaRPr lang="en-US" sz="1550" dirty="0"/>
          </a:p>
        </p:txBody>
      </p:sp>
      <p:sp>
        <p:nvSpPr>
          <p:cNvPr id="11" name="Shape 9"/>
          <p:cNvSpPr/>
          <p:nvPr/>
        </p:nvSpPr>
        <p:spPr>
          <a:xfrm>
            <a:off x="808553" y="5477351"/>
            <a:ext cx="6260068" cy="1547217"/>
          </a:xfrm>
          <a:prstGeom prst="roundRect">
            <a:avLst>
              <a:gd name="adj" fmla="val 5488"/>
            </a:avLst>
          </a:prstGeom>
          <a:solidFill>
            <a:srgbClr val="F9D2EB"/>
          </a:solidFill>
          <a:ln w="7620">
            <a:solidFill>
              <a:srgbClr val="DFB8D1"/>
            </a:solidFill>
            <a:prstDash val="solid"/>
          </a:ln>
        </p:spPr>
      </p:sp>
      <p:sp>
        <p:nvSpPr>
          <p:cNvPr id="12" name="Text 10"/>
          <p:cNvSpPr/>
          <p:nvPr/>
        </p:nvSpPr>
        <p:spPr>
          <a:xfrm>
            <a:off x="1018223" y="5687020"/>
            <a:ext cx="3519726" cy="297299"/>
          </a:xfrm>
          <a:prstGeom prst="rect">
            <a:avLst/>
          </a:prstGeom>
          <a:noFill/>
          <a:ln/>
        </p:spPr>
        <p:txBody>
          <a:bodyPr wrap="none" lIns="0" tIns="0" rIns="0" bIns="0" rtlCol="0" anchor="t"/>
          <a:lstStyle/>
          <a:p>
            <a:pPr algn="l" indent="0" marL="0">
              <a:lnSpc>
                <a:spcPts val="2300"/>
              </a:lnSpc>
              <a:buNone/>
            </a:pPr>
            <a:r>
              <a:rPr lang="en-US" sz="1850" b="1" dirty="0">
                <a:solidFill>
                  <a:srgbClr val="432338"/>
                </a:solidFill>
                <a:latin typeface="MuseoModerno Extra Bold" pitchFamily="34" charset="0"/>
                <a:ea typeface="MuseoModerno Extra Bold" pitchFamily="34" charset="-122"/>
                <a:cs typeface="MuseoModerno Extra Bold" pitchFamily="34" charset="-120"/>
              </a:rPr>
              <a:t>Step 6: Application Processing</a:t>
            </a:r>
            <a:endParaRPr lang="en-US" sz="1850" dirty="0"/>
          </a:p>
        </p:txBody>
      </p:sp>
      <p:sp>
        <p:nvSpPr>
          <p:cNvPr id="13" name="Text 11"/>
          <p:cNvSpPr/>
          <p:nvPr/>
        </p:nvSpPr>
        <p:spPr>
          <a:xfrm>
            <a:off x="1018223" y="6179344"/>
            <a:ext cx="5840730" cy="635556"/>
          </a:xfrm>
          <a:prstGeom prst="rect">
            <a:avLst/>
          </a:prstGeom>
          <a:noFill/>
          <a:ln/>
        </p:spPr>
        <p:txBody>
          <a:bodyPr wrap="square" lIns="0" tIns="0" rIns="0" bIns="0" rtlCol="0" anchor="t"/>
          <a:lstStyle/>
          <a:p>
            <a:pPr algn="l" indent="0" marL="0">
              <a:lnSpc>
                <a:spcPts val="2500"/>
              </a:lnSpc>
              <a:buNone/>
            </a:pPr>
            <a:r>
              <a:rPr lang="en-US" sz="1550" dirty="0">
                <a:solidFill>
                  <a:srgbClr val="432338"/>
                </a:solidFill>
                <a:latin typeface="Source Sans 3" pitchFamily="34" charset="0"/>
                <a:ea typeface="Source Sans 3" pitchFamily="34" charset="-122"/>
                <a:cs typeface="Source Sans 3" pitchFamily="34" charset="-120"/>
              </a:rPr>
              <a:t>Amazon EC2 instances process business logic including women-only access verification, user sessions, and product interactions.</a:t>
            </a:r>
            <a:endParaRPr lang="en-US" sz="1550" dirty="0"/>
          </a:p>
        </p:txBody>
      </p:sp>
      <p:sp>
        <p:nvSpPr>
          <p:cNvPr id="14" name="Shape 12"/>
          <p:cNvSpPr/>
          <p:nvPr/>
        </p:nvSpPr>
        <p:spPr>
          <a:xfrm>
            <a:off x="7569398" y="2484477"/>
            <a:ext cx="3032522" cy="2828330"/>
          </a:xfrm>
          <a:prstGeom prst="roundRect">
            <a:avLst>
              <a:gd name="adj" fmla="val 3002"/>
            </a:avLst>
          </a:prstGeom>
          <a:solidFill>
            <a:srgbClr val="FFFFFF">
              <a:alpha val="95000"/>
            </a:srgbClr>
          </a:solidFill>
          <a:ln w="22860">
            <a:solidFill>
              <a:srgbClr val="DFB8D1"/>
            </a:solidFill>
            <a:prstDash val="solid"/>
          </a:ln>
        </p:spPr>
      </p:sp>
      <p:sp>
        <p:nvSpPr>
          <p:cNvPr id="15" name="Text 13"/>
          <p:cNvSpPr/>
          <p:nvPr/>
        </p:nvSpPr>
        <p:spPr>
          <a:xfrm>
            <a:off x="7794308" y="2709386"/>
            <a:ext cx="2582704" cy="594598"/>
          </a:xfrm>
          <a:prstGeom prst="rect">
            <a:avLst/>
          </a:prstGeom>
          <a:noFill/>
          <a:ln/>
        </p:spPr>
        <p:txBody>
          <a:bodyPr wrap="square" lIns="0" tIns="0" rIns="0" bIns="0" rtlCol="0" anchor="t"/>
          <a:lstStyle/>
          <a:p>
            <a:pPr algn="l" indent="0" marL="0">
              <a:lnSpc>
                <a:spcPts val="2300"/>
              </a:lnSpc>
              <a:buNone/>
            </a:pPr>
            <a:r>
              <a:rPr lang="en-US" sz="1850" b="1" dirty="0">
                <a:solidFill>
                  <a:srgbClr val="432338"/>
                </a:solidFill>
                <a:latin typeface="MuseoModerno Extra Bold" pitchFamily="34" charset="0"/>
                <a:ea typeface="MuseoModerno Extra Bold" pitchFamily="34" charset="-122"/>
                <a:cs typeface="MuseoModerno Extra Bold" pitchFamily="34" charset="-120"/>
              </a:rPr>
              <a:t>Step 7: Event Automation</a:t>
            </a:r>
            <a:endParaRPr lang="en-US" sz="1850" dirty="0"/>
          </a:p>
        </p:txBody>
      </p:sp>
      <p:sp>
        <p:nvSpPr>
          <p:cNvPr id="16" name="Text 14"/>
          <p:cNvSpPr/>
          <p:nvPr/>
        </p:nvSpPr>
        <p:spPr>
          <a:xfrm>
            <a:off x="7794308" y="3499009"/>
            <a:ext cx="2582704" cy="1588889"/>
          </a:xfrm>
          <a:prstGeom prst="rect">
            <a:avLst/>
          </a:prstGeom>
          <a:noFill/>
          <a:ln/>
        </p:spPr>
        <p:txBody>
          <a:bodyPr wrap="square" lIns="0" tIns="0" rIns="0" bIns="0" rtlCol="0" anchor="t"/>
          <a:lstStyle/>
          <a:p>
            <a:pPr algn="l" indent="0" marL="0">
              <a:lnSpc>
                <a:spcPts val="2500"/>
              </a:lnSpc>
              <a:buNone/>
            </a:pPr>
            <a:r>
              <a:rPr lang="en-US" sz="1550" dirty="0">
                <a:solidFill>
                  <a:srgbClr val="432338"/>
                </a:solidFill>
                <a:latin typeface="Source Sans 3" pitchFamily="34" charset="0"/>
                <a:ea typeface="Source Sans 3" pitchFamily="34" charset="-122"/>
                <a:cs typeface="Source Sans 3" pitchFamily="34" charset="-120"/>
              </a:rPr>
              <a:t>AWS Lambda executes tasks like order confirmations, email notifications, and inventory updates automatically without dedicated servers.</a:t>
            </a:r>
            <a:endParaRPr lang="en-US" sz="1550" dirty="0"/>
          </a:p>
        </p:txBody>
      </p:sp>
      <p:sp>
        <p:nvSpPr>
          <p:cNvPr id="17" name="Shape 15"/>
          <p:cNvSpPr/>
          <p:nvPr/>
        </p:nvSpPr>
        <p:spPr>
          <a:xfrm>
            <a:off x="10796945" y="2484477"/>
            <a:ext cx="3032522" cy="2828330"/>
          </a:xfrm>
          <a:prstGeom prst="roundRect">
            <a:avLst>
              <a:gd name="adj" fmla="val 3002"/>
            </a:avLst>
          </a:prstGeom>
          <a:solidFill>
            <a:srgbClr val="FFFFFF">
              <a:alpha val="95000"/>
            </a:srgbClr>
          </a:solidFill>
          <a:ln w="22860">
            <a:solidFill>
              <a:srgbClr val="DFB8D1"/>
            </a:solidFill>
            <a:prstDash val="solid"/>
          </a:ln>
        </p:spPr>
      </p:sp>
      <p:sp>
        <p:nvSpPr>
          <p:cNvPr id="18" name="Text 16"/>
          <p:cNvSpPr/>
          <p:nvPr/>
        </p:nvSpPr>
        <p:spPr>
          <a:xfrm>
            <a:off x="11021854" y="2709386"/>
            <a:ext cx="2461855" cy="297299"/>
          </a:xfrm>
          <a:prstGeom prst="rect">
            <a:avLst/>
          </a:prstGeom>
          <a:noFill/>
          <a:ln/>
        </p:spPr>
        <p:txBody>
          <a:bodyPr wrap="none" lIns="0" tIns="0" rIns="0" bIns="0" rtlCol="0" anchor="t"/>
          <a:lstStyle/>
          <a:p>
            <a:pPr algn="l" indent="0" marL="0">
              <a:lnSpc>
                <a:spcPts val="2300"/>
              </a:lnSpc>
              <a:buNone/>
            </a:pPr>
            <a:r>
              <a:rPr lang="en-US" sz="1850" b="1" dirty="0">
                <a:solidFill>
                  <a:srgbClr val="432338"/>
                </a:solidFill>
                <a:latin typeface="MuseoModerno Extra Bold" pitchFamily="34" charset="0"/>
                <a:ea typeface="MuseoModerno Extra Bold" pitchFamily="34" charset="-122"/>
                <a:cs typeface="MuseoModerno Extra Bold" pitchFamily="34" charset="-120"/>
              </a:rPr>
              <a:t>Step 8: Data Storage</a:t>
            </a:r>
            <a:endParaRPr lang="en-US" sz="1850" dirty="0"/>
          </a:p>
        </p:txBody>
      </p:sp>
      <p:sp>
        <p:nvSpPr>
          <p:cNvPr id="19" name="Text 17"/>
          <p:cNvSpPr/>
          <p:nvPr/>
        </p:nvSpPr>
        <p:spPr>
          <a:xfrm>
            <a:off x="11021854" y="3201710"/>
            <a:ext cx="2582704" cy="1588889"/>
          </a:xfrm>
          <a:prstGeom prst="rect">
            <a:avLst/>
          </a:prstGeom>
          <a:noFill/>
          <a:ln/>
        </p:spPr>
        <p:txBody>
          <a:bodyPr wrap="square" lIns="0" tIns="0" rIns="0" bIns="0" rtlCol="0" anchor="t"/>
          <a:lstStyle/>
          <a:p>
            <a:pPr algn="l" indent="0" marL="0">
              <a:lnSpc>
                <a:spcPts val="2500"/>
              </a:lnSpc>
              <a:buNone/>
            </a:pPr>
            <a:r>
              <a:rPr lang="en-US" sz="1550" dirty="0">
                <a:solidFill>
                  <a:srgbClr val="432338"/>
                </a:solidFill>
                <a:latin typeface="Source Sans 3" pitchFamily="34" charset="0"/>
                <a:ea typeface="Source Sans 3" pitchFamily="34" charset="-122"/>
                <a:cs typeface="Source Sans 3" pitchFamily="34" charset="-120"/>
              </a:rPr>
              <a:t>Amazon RDS stores structured data (profiles, orders, payments) while DynamoDB handles high-speed data (sessions, recommendations).</a:t>
            </a:r>
            <a:endParaRPr lang="en-US" sz="1550" dirty="0"/>
          </a:p>
        </p:txBody>
      </p:sp>
      <p:sp>
        <p:nvSpPr>
          <p:cNvPr id="20" name="Shape 18"/>
          <p:cNvSpPr/>
          <p:nvPr/>
        </p:nvSpPr>
        <p:spPr>
          <a:xfrm>
            <a:off x="7569398" y="5507831"/>
            <a:ext cx="6260068" cy="1577697"/>
          </a:xfrm>
          <a:prstGeom prst="roundRect">
            <a:avLst>
              <a:gd name="adj" fmla="val 5382"/>
            </a:avLst>
          </a:prstGeom>
          <a:solidFill>
            <a:srgbClr val="FFFFFF">
              <a:alpha val="95000"/>
            </a:srgbClr>
          </a:solidFill>
          <a:ln w="22860">
            <a:solidFill>
              <a:srgbClr val="DFB8D1"/>
            </a:solidFill>
            <a:prstDash val="solid"/>
          </a:ln>
        </p:spPr>
      </p:sp>
      <p:sp>
        <p:nvSpPr>
          <p:cNvPr id="21" name="Text 19"/>
          <p:cNvSpPr/>
          <p:nvPr/>
        </p:nvSpPr>
        <p:spPr>
          <a:xfrm>
            <a:off x="7794308" y="5732740"/>
            <a:ext cx="2378273" cy="297299"/>
          </a:xfrm>
          <a:prstGeom prst="rect">
            <a:avLst/>
          </a:prstGeom>
          <a:noFill/>
          <a:ln/>
        </p:spPr>
        <p:txBody>
          <a:bodyPr wrap="none" lIns="0" tIns="0" rIns="0" bIns="0" rtlCol="0" anchor="t"/>
          <a:lstStyle/>
          <a:p>
            <a:pPr algn="l" indent="0" marL="0">
              <a:lnSpc>
                <a:spcPts val="2300"/>
              </a:lnSpc>
              <a:buNone/>
            </a:pPr>
            <a:r>
              <a:rPr lang="en-US" sz="1850" b="1" dirty="0">
                <a:solidFill>
                  <a:srgbClr val="432338"/>
                </a:solidFill>
                <a:latin typeface="MuseoModerno Extra Bold" pitchFamily="34" charset="0"/>
                <a:ea typeface="MuseoModerno Extra Bold" pitchFamily="34" charset="-122"/>
                <a:cs typeface="MuseoModerno Extra Bold" pitchFamily="34" charset="-120"/>
              </a:rPr>
              <a:t>Step 9: Monitoring</a:t>
            </a:r>
            <a:endParaRPr lang="en-US" sz="1850" dirty="0"/>
          </a:p>
        </p:txBody>
      </p:sp>
      <p:sp>
        <p:nvSpPr>
          <p:cNvPr id="22" name="Text 20"/>
          <p:cNvSpPr/>
          <p:nvPr/>
        </p:nvSpPr>
        <p:spPr>
          <a:xfrm>
            <a:off x="7794308" y="6225064"/>
            <a:ext cx="5810250" cy="635556"/>
          </a:xfrm>
          <a:prstGeom prst="rect">
            <a:avLst/>
          </a:prstGeom>
          <a:noFill/>
          <a:ln/>
        </p:spPr>
        <p:txBody>
          <a:bodyPr wrap="square" lIns="0" tIns="0" rIns="0" bIns="0" rtlCol="0" anchor="t"/>
          <a:lstStyle/>
          <a:p>
            <a:pPr algn="l" indent="0" marL="0">
              <a:lnSpc>
                <a:spcPts val="2500"/>
              </a:lnSpc>
              <a:buNone/>
            </a:pPr>
            <a:r>
              <a:rPr lang="en-US" sz="1550" dirty="0">
                <a:solidFill>
                  <a:srgbClr val="432338"/>
                </a:solidFill>
                <a:latin typeface="Source Sans 3" pitchFamily="34" charset="0"/>
                <a:ea typeface="Source Sans 3" pitchFamily="34" charset="-122"/>
                <a:cs typeface="Source Sans 3" pitchFamily="34" charset="-120"/>
              </a:rPr>
              <a:t>CloudWatch monitors performance and logs activity. Trusted Advisor provides recommendations for cost, security, and reliability.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041202" y="1403390"/>
            <a:ext cx="1246346" cy="312182"/>
          </a:xfrm>
          <a:prstGeom prst="roundRect">
            <a:avLst>
              <a:gd name="adj" fmla="val 18197"/>
            </a:avLst>
          </a:prstGeom>
          <a:noFill/>
          <a:ln w="7620">
            <a:solidFill>
              <a:srgbClr val="E851B2"/>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50263" y="1491853"/>
            <a:ext cx="135255" cy="135255"/>
          </a:xfrm>
          <a:prstGeom prst="rect">
            <a:avLst/>
          </a:prstGeom>
        </p:spPr>
      </p:pic>
      <p:sp>
        <p:nvSpPr>
          <p:cNvPr id="4" name="Text 1"/>
          <p:cNvSpPr/>
          <p:nvPr/>
        </p:nvSpPr>
        <p:spPr>
          <a:xfrm>
            <a:off x="1353145" y="1461730"/>
            <a:ext cx="825341" cy="195501"/>
          </a:xfrm>
          <a:prstGeom prst="rect">
            <a:avLst/>
          </a:prstGeom>
          <a:noFill/>
          <a:ln/>
        </p:spPr>
        <p:txBody>
          <a:bodyPr wrap="none" lIns="0" tIns="0" rIns="0" bIns="0" rtlCol="0" anchor="t"/>
          <a:lstStyle/>
          <a:p>
            <a:pPr algn="l" indent="0" marL="0">
              <a:lnSpc>
                <a:spcPts val="1500"/>
              </a:lnSpc>
              <a:buNone/>
            </a:pPr>
            <a:r>
              <a:rPr lang="en-US" sz="1050" dirty="0">
                <a:solidFill>
                  <a:srgbClr val="E851B2"/>
                </a:solidFill>
                <a:latin typeface="Source Sans 3" pitchFamily="34" charset="0"/>
                <a:ea typeface="Source Sans 3" pitchFamily="34" charset="-122"/>
                <a:cs typeface="Source Sans 3" pitchFamily="34" charset="-120"/>
              </a:rPr>
              <a:t>AWS SERVICES</a:t>
            </a:r>
            <a:endParaRPr lang="en-US" sz="1050" dirty="0"/>
          </a:p>
        </p:txBody>
      </p:sp>
      <p:sp>
        <p:nvSpPr>
          <p:cNvPr id="5" name="Text 2"/>
          <p:cNvSpPr/>
          <p:nvPr/>
        </p:nvSpPr>
        <p:spPr>
          <a:xfrm>
            <a:off x="1041202" y="1770102"/>
            <a:ext cx="7857173" cy="497205"/>
          </a:xfrm>
          <a:prstGeom prst="rect">
            <a:avLst/>
          </a:prstGeom>
          <a:noFill/>
          <a:ln/>
        </p:spPr>
        <p:txBody>
          <a:bodyPr wrap="none" lIns="0" tIns="0" rIns="0" bIns="0" rtlCol="0" anchor="t"/>
          <a:lstStyle/>
          <a:p>
            <a:pPr algn="l" indent="0" marL="0">
              <a:lnSpc>
                <a:spcPts val="3900"/>
              </a:lnSpc>
              <a:buNone/>
            </a:pPr>
            <a:r>
              <a:rPr lang="en-US" sz="3100" b="1" dirty="0">
                <a:solidFill>
                  <a:srgbClr val="371A2D"/>
                </a:solidFill>
                <a:latin typeface="MuseoModerno Extra Bold" pitchFamily="34" charset="0"/>
                <a:ea typeface="MuseoModerno Extra Bold" pitchFamily="34" charset="-122"/>
                <a:cs typeface="MuseoModerno Extra Bold" pitchFamily="34" charset="-120"/>
              </a:rPr>
              <a:t>AWS Services and Business Justification</a:t>
            </a:r>
            <a:endParaRPr lang="en-US" sz="3100" dirty="0"/>
          </a:p>
        </p:txBody>
      </p:sp>
      <p:pic>
        <p:nvPicPr>
          <p:cNvPr id="6" name="Image 1" descr="preencoded.png">    </p:cNvPr>
          <p:cNvPicPr>
            <a:picLocks noChangeAspect="1"/>
          </p:cNvPicPr>
          <p:nvPr/>
        </p:nvPicPr>
        <p:blipFill>
          <a:blip r:embed="rId3"/>
          <a:stretch>
            <a:fillRect/>
          </a:stretch>
        </p:blipFill>
        <p:spPr>
          <a:xfrm>
            <a:off x="1041202" y="2471976"/>
            <a:ext cx="661987" cy="661988"/>
          </a:xfrm>
          <a:prstGeom prst="rect">
            <a:avLst/>
          </a:prstGeom>
        </p:spPr>
      </p:pic>
      <p:sp>
        <p:nvSpPr>
          <p:cNvPr id="7" name="Text 3"/>
          <p:cNvSpPr/>
          <p:nvPr/>
        </p:nvSpPr>
        <p:spPr>
          <a:xfrm>
            <a:off x="1873687" y="2471976"/>
            <a:ext cx="1988939" cy="248603"/>
          </a:xfrm>
          <a:prstGeom prst="rect">
            <a:avLst/>
          </a:prstGeom>
          <a:noFill/>
          <a:ln/>
        </p:spPr>
        <p:txBody>
          <a:bodyPr wrap="none" lIns="0" tIns="0" rIns="0" bIns="0" rtlCol="0" anchor="t"/>
          <a:lstStyle/>
          <a:p>
            <a:pPr algn="l" indent="0" marL="0">
              <a:lnSpc>
                <a:spcPts val="1950"/>
              </a:lnSpc>
              <a:buNone/>
            </a:pPr>
            <a:r>
              <a:rPr lang="en-US" sz="1550" b="1" dirty="0">
                <a:solidFill>
                  <a:srgbClr val="432338"/>
                </a:solidFill>
                <a:latin typeface="MuseoModerno Extra Bold" pitchFamily="34" charset="0"/>
                <a:ea typeface="MuseoModerno Extra Bold" pitchFamily="34" charset="-122"/>
                <a:cs typeface="MuseoModerno Extra Bold" pitchFamily="34" charset="-120"/>
              </a:rPr>
              <a:t>Amazon Route 53</a:t>
            </a:r>
            <a:endParaRPr lang="en-US" sz="1550" dirty="0"/>
          </a:p>
        </p:txBody>
      </p:sp>
      <p:sp>
        <p:nvSpPr>
          <p:cNvPr id="8" name="Text 4"/>
          <p:cNvSpPr/>
          <p:nvPr/>
        </p:nvSpPr>
        <p:spPr>
          <a:xfrm>
            <a:off x="1873687" y="2802374"/>
            <a:ext cx="2176582" cy="1465898"/>
          </a:xfrm>
          <a:prstGeom prst="rect">
            <a:avLst/>
          </a:prstGeom>
          <a:noFill/>
          <a:ln/>
        </p:spPr>
        <p:txBody>
          <a:bodyPr wrap="square" lIns="0" tIns="0" rIns="0" bIns="0" rtlCol="0" anchor="t"/>
          <a:lstStyle/>
          <a:p>
            <a:pPr algn="l" indent="0" marL="0">
              <a:lnSpc>
                <a:spcPts val="1900"/>
              </a:lnSpc>
              <a:buNone/>
            </a:pPr>
            <a:r>
              <a:rPr lang="en-US" sz="1300" dirty="0">
                <a:solidFill>
                  <a:srgbClr val="432338"/>
                </a:solidFill>
                <a:latin typeface="Source Sans 3" pitchFamily="34" charset="0"/>
                <a:ea typeface="Source Sans 3" pitchFamily="34" charset="-122"/>
                <a:cs typeface="Source Sans 3" pitchFamily="34" charset="-120"/>
              </a:rPr>
              <a:t>Ensures women customers can reliably access the platform using a simple domain name, directing requests to the most appropriate AWS resources for continuous availability.</a:t>
            </a:r>
            <a:endParaRPr lang="en-US" sz="1300" dirty="0"/>
          </a:p>
        </p:txBody>
      </p:sp>
      <p:pic>
        <p:nvPicPr>
          <p:cNvPr id="9" name="Image 2" descr="preencoded.png">    </p:cNvPr>
          <p:cNvPicPr>
            <a:picLocks noChangeAspect="1"/>
          </p:cNvPicPr>
          <p:nvPr/>
        </p:nvPicPr>
        <p:blipFill>
          <a:blip r:embed="rId4"/>
          <a:stretch>
            <a:fillRect/>
          </a:stretch>
        </p:blipFill>
        <p:spPr>
          <a:xfrm>
            <a:off x="4220766" y="2471976"/>
            <a:ext cx="661987" cy="661988"/>
          </a:xfrm>
          <a:prstGeom prst="rect">
            <a:avLst/>
          </a:prstGeom>
        </p:spPr>
      </p:pic>
      <p:sp>
        <p:nvSpPr>
          <p:cNvPr id="10" name="Text 5"/>
          <p:cNvSpPr/>
          <p:nvPr/>
        </p:nvSpPr>
        <p:spPr>
          <a:xfrm>
            <a:off x="5053251" y="2471976"/>
            <a:ext cx="1988939" cy="248603"/>
          </a:xfrm>
          <a:prstGeom prst="rect">
            <a:avLst/>
          </a:prstGeom>
          <a:noFill/>
          <a:ln/>
        </p:spPr>
        <p:txBody>
          <a:bodyPr wrap="none" lIns="0" tIns="0" rIns="0" bIns="0" rtlCol="0" anchor="t"/>
          <a:lstStyle/>
          <a:p>
            <a:pPr algn="l" indent="0" marL="0">
              <a:lnSpc>
                <a:spcPts val="1950"/>
              </a:lnSpc>
              <a:buNone/>
            </a:pPr>
            <a:r>
              <a:rPr lang="en-US" sz="1550" b="1" dirty="0">
                <a:solidFill>
                  <a:srgbClr val="432338"/>
                </a:solidFill>
                <a:latin typeface="MuseoModerno Extra Bold" pitchFamily="34" charset="0"/>
                <a:ea typeface="MuseoModerno Extra Bold" pitchFamily="34" charset="-122"/>
                <a:cs typeface="MuseoModerno Extra Bold" pitchFamily="34" charset="-120"/>
              </a:rPr>
              <a:t>Amazon CloudFront</a:t>
            </a:r>
            <a:endParaRPr lang="en-US" sz="1550" dirty="0"/>
          </a:p>
        </p:txBody>
      </p:sp>
      <p:sp>
        <p:nvSpPr>
          <p:cNvPr id="11" name="Text 6"/>
          <p:cNvSpPr/>
          <p:nvPr/>
        </p:nvSpPr>
        <p:spPr>
          <a:xfrm>
            <a:off x="5053251" y="2802374"/>
            <a:ext cx="2176701" cy="1710214"/>
          </a:xfrm>
          <a:prstGeom prst="rect">
            <a:avLst/>
          </a:prstGeom>
          <a:noFill/>
          <a:ln/>
        </p:spPr>
        <p:txBody>
          <a:bodyPr wrap="square" lIns="0" tIns="0" rIns="0" bIns="0" rtlCol="0" anchor="t"/>
          <a:lstStyle/>
          <a:p>
            <a:pPr algn="l" indent="0" marL="0">
              <a:lnSpc>
                <a:spcPts val="1900"/>
              </a:lnSpc>
              <a:buNone/>
            </a:pPr>
            <a:r>
              <a:rPr lang="en-US" sz="1300" dirty="0">
                <a:solidFill>
                  <a:srgbClr val="432338"/>
                </a:solidFill>
                <a:latin typeface="Source Sans 3" pitchFamily="34" charset="0"/>
                <a:ea typeface="Source Sans 3" pitchFamily="34" charset="-122"/>
                <a:cs typeface="Source Sans 3" pitchFamily="34" charset="-120"/>
              </a:rPr>
              <a:t>Ensures 3D models, images, and videos load quickly for women shoppers worldwide by caching content closer to users, eliminating delays in the immersive shopping experience.</a:t>
            </a:r>
            <a:endParaRPr lang="en-US" sz="1300" dirty="0"/>
          </a:p>
        </p:txBody>
      </p:sp>
      <p:pic>
        <p:nvPicPr>
          <p:cNvPr id="12" name="Image 3" descr="preencoded.png">    </p:cNvPr>
          <p:cNvPicPr>
            <a:picLocks noChangeAspect="1"/>
          </p:cNvPicPr>
          <p:nvPr/>
        </p:nvPicPr>
        <p:blipFill>
          <a:blip r:embed="rId5"/>
          <a:stretch>
            <a:fillRect/>
          </a:stretch>
        </p:blipFill>
        <p:spPr>
          <a:xfrm>
            <a:off x="7400449" y="2471976"/>
            <a:ext cx="661987" cy="661988"/>
          </a:xfrm>
          <a:prstGeom prst="rect">
            <a:avLst/>
          </a:prstGeom>
        </p:spPr>
      </p:pic>
      <p:sp>
        <p:nvSpPr>
          <p:cNvPr id="13" name="Text 7"/>
          <p:cNvSpPr/>
          <p:nvPr/>
        </p:nvSpPr>
        <p:spPr>
          <a:xfrm>
            <a:off x="8232934" y="2471976"/>
            <a:ext cx="1988939" cy="248603"/>
          </a:xfrm>
          <a:prstGeom prst="rect">
            <a:avLst/>
          </a:prstGeom>
          <a:noFill/>
          <a:ln/>
        </p:spPr>
        <p:txBody>
          <a:bodyPr wrap="none" lIns="0" tIns="0" rIns="0" bIns="0" rtlCol="0" anchor="t"/>
          <a:lstStyle/>
          <a:p>
            <a:pPr algn="l" indent="0" marL="0">
              <a:lnSpc>
                <a:spcPts val="1950"/>
              </a:lnSpc>
              <a:buNone/>
            </a:pPr>
            <a:r>
              <a:rPr lang="en-US" sz="1550" b="1" dirty="0">
                <a:solidFill>
                  <a:srgbClr val="432338"/>
                </a:solidFill>
                <a:latin typeface="MuseoModerno Extra Bold" pitchFamily="34" charset="0"/>
                <a:ea typeface="MuseoModerno Extra Bold" pitchFamily="34" charset="-122"/>
                <a:cs typeface="MuseoModerno Extra Bold" pitchFamily="34" charset="-120"/>
              </a:rPr>
              <a:t>Amazon S3</a:t>
            </a:r>
            <a:endParaRPr lang="en-US" sz="1550" dirty="0"/>
          </a:p>
        </p:txBody>
      </p:sp>
      <p:sp>
        <p:nvSpPr>
          <p:cNvPr id="14" name="Text 8"/>
          <p:cNvSpPr/>
          <p:nvPr/>
        </p:nvSpPr>
        <p:spPr>
          <a:xfrm>
            <a:off x="8232934" y="2802374"/>
            <a:ext cx="2176582" cy="1710214"/>
          </a:xfrm>
          <a:prstGeom prst="rect">
            <a:avLst/>
          </a:prstGeom>
          <a:noFill/>
          <a:ln/>
        </p:spPr>
        <p:txBody>
          <a:bodyPr wrap="square" lIns="0" tIns="0" rIns="0" bIns="0" rtlCol="0" anchor="t"/>
          <a:lstStyle/>
          <a:p>
            <a:pPr algn="l" indent="0" marL="0">
              <a:lnSpc>
                <a:spcPts val="1900"/>
              </a:lnSpc>
              <a:buNone/>
            </a:pPr>
            <a:r>
              <a:rPr lang="en-US" sz="1300" dirty="0">
                <a:solidFill>
                  <a:srgbClr val="432338"/>
                </a:solidFill>
                <a:latin typeface="Source Sans 3" pitchFamily="34" charset="0"/>
                <a:ea typeface="Source Sans 3" pitchFamily="34" charset="-122"/>
                <a:cs typeface="Source Sans 3" pitchFamily="34" charset="-120"/>
              </a:rPr>
              <a:t>Stores all static assets including 3D product models, fashion visuals, and furniture previews with high durability, ensuring valuable product assets remain safe and accessible.</a:t>
            </a:r>
            <a:endParaRPr lang="en-US" sz="1300" dirty="0"/>
          </a:p>
        </p:txBody>
      </p:sp>
      <p:pic>
        <p:nvPicPr>
          <p:cNvPr id="15" name="Image 4" descr="preencoded.png">    </p:cNvPr>
          <p:cNvPicPr>
            <a:picLocks noChangeAspect="1"/>
          </p:cNvPicPr>
          <p:nvPr/>
        </p:nvPicPr>
        <p:blipFill>
          <a:blip r:embed="rId6"/>
          <a:stretch>
            <a:fillRect/>
          </a:stretch>
        </p:blipFill>
        <p:spPr>
          <a:xfrm>
            <a:off x="10580013" y="2471976"/>
            <a:ext cx="661987" cy="661988"/>
          </a:xfrm>
          <a:prstGeom prst="rect">
            <a:avLst/>
          </a:prstGeom>
        </p:spPr>
      </p:pic>
      <p:sp>
        <p:nvSpPr>
          <p:cNvPr id="16" name="Text 9"/>
          <p:cNvSpPr/>
          <p:nvPr/>
        </p:nvSpPr>
        <p:spPr>
          <a:xfrm>
            <a:off x="11412498" y="2471976"/>
            <a:ext cx="2063948" cy="248603"/>
          </a:xfrm>
          <a:prstGeom prst="rect">
            <a:avLst/>
          </a:prstGeom>
          <a:noFill/>
          <a:ln/>
        </p:spPr>
        <p:txBody>
          <a:bodyPr wrap="none" lIns="0" tIns="0" rIns="0" bIns="0" rtlCol="0" anchor="t"/>
          <a:lstStyle/>
          <a:p>
            <a:pPr algn="l" indent="0" marL="0">
              <a:lnSpc>
                <a:spcPts val="1950"/>
              </a:lnSpc>
              <a:buNone/>
            </a:pPr>
            <a:r>
              <a:rPr lang="en-US" sz="1550" b="1" dirty="0">
                <a:solidFill>
                  <a:srgbClr val="432338"/>
                </a:solidFill>
                <a:latin typeface="MuseoModerno Extra Bold" pitchFamily="34" charset="0"/>
                <a:ea typeface="MuseoModerno Extra Bold" pitchFamily="34" charset="-122"/>
                <a:cs typeface="MuseoModerno Extra Bold" pitchFamily="34" charset="-120"/>
              </a:rPr>
              <a:t>Elastic Load Balancer</a:t>
            </a:r>
            <a:endParaRPr lang="en-US" sz="1550" dirty="0"/>
          </a:p>
        </p:txBody>
      </p:sp>
      <p:sp>
        <p:nvSpPr>
          <p:cNvPr id="17" name="Text 10"/>
          <p:cNvSpPr/>
          <p:nvPr/>
        </p:nvSpPr>
        <p:spPr>
          <a:xfrm>
            <a:off x="11412498" y="2802374"/>
            <a:ext cx="2176701" cy="1465898"/>
          </a:xfrm>
          <a:prstGeom prst="rect">
            <a:avLst/>
          </a:prstGeom>
          <a:noFill/>
          <a:ln/>
        </p:spPr>
        <p:txBody>
          <a:bodyPr wrap="square" lIns="0" tIns="0" rIns="0" bIns="0" rtlCol="0" anchor="t"/>
          <a:lstStyle/>
          <a:p>
            <a:pPr algn="l" indent="0" marL="0">
              <a:lnSpc>
                <a:spcPts val="1900"/>
              </a:lnSpc>
              <a:buNone/>
            </a:pPr>
            <a:r>
              <a:rPr lang="en-US" sz="1300" dirty="0">
                <a:solidFill>
                  <a:srgbClr val="432338"/>
                </a:solidFill>
                <a:latin typeface="Source Sans 3" pitchFamily="34" charset="0"/>
                <a:ea typeface="Source Sans 3" pitchFamily="34" charset="-122"/>
                <a:cs typeface="Source Sans 3" pitchFamily="34" charset="-120"/>
              </a:rPr>
              <a:t>Distributes incoming requests evenly during promotions and product launches, preventing system overload and ensuring consistent performance during peak shopping periods.</a:t>
            </a:r>
            <a:endParaRPr lang="en-US" sz="1300" dirty="0"/>
          </a:p>
        </p:txBody>
      </p:sp>
      <p:pic>
        <p:nvPicPr>
          <p:cNvPr id="18" name="Image 5" descr="preencoded.png">    </p:cNvPr>
          <p:cNvPicPr>
            <a:picLocks noChangeAspect="1"/>
          </p:cNvPicPr>
          <p:nvPr/>
        </p:nvPicPr>
        <p:blipFill>
          <a:blip r:embed="rId7"/>
          <a:stretch>
            <a:fillRect/>
          </a:stretch>
        </p:blipFill>
        <p:spPr>
          <a:xfrm>
            <a:off x="1041202" y="4785479"/>
            <a:ext cx="661987" cy="661988"/>
          </a:xfrm>
          <a:prstGeom prst="rect">
            <a:avLst/>
          </a:prstGeom>
        </p:spPr>
      </p:pic>
      <p:sp>
        <p:nvSpPr>
          <p:cNvPr id="19" name="Text 11"/>
          <p:cNvSpPr/>
          <p:nvPr/>
        </p:nvSpPr>
        <p:spPr>
          <a:xfrm>
            <a:off x="1873687" y="4785479"/>
            <a:ext cx="1988939" cy="248603"/>
          </a:xfrm>
          <a:prstGeom prst="rect">
            <a:avLst/>
          </a:prstGeom>
          <a:noFill/>
          <a:ln/>
        </p:spPr>
        <p:txBody>
          <a:bodyPr wrap="none" lIns="0" tIns="0" rIns="0" bIns="0" rtlCol="0" anchor="t"/>
          <a:lstStyle/>
          <a:p>
            <a:pPr algn="l" indent="0" marL="0">
              <a:lnSpc>
                <a:spcPts val="1950"/>
              </a:lnSpc>
              <a:buNone/>
            </a:pPr>
            <a:r>
              <a:rPr lang="en-US" sz="1550" b="1" dirty="0">
                <a:solidFill>
                  <a:srgbClr val="432338"/>
                </a:solidFill>
                <a:latin typeface="MuseoModerno Extra Bold" pitchFamily="34" charset="0"/>
                <a:ea typeface="MuseoModerno Extra Bold" pitchFamily="34" charset="-122"/>
                <a:cs typeface="MuseoModerno Extra Bold" pitchFamily="34" charset="-120"/>
              </a:rPr>
              <a:t>Amazon EC2</a:t>
            </a:r>
            <a:endParaRPr lang="en-US" sz="1550" dirty="0"/>
          </a:p>
        </p:txBody>
      </p:sp>
      <p:sp>
        <p:nvSpPr>
          <p:cNvPr id="20" name="Text 12"/>
          <p:cNvSpPr/>
          <p:nvPr/>
        </p:nvSpPr>
        <p:spPr>
          <a:xfrm>
            <a:off x="1873687" y="5115878"/>
            <a:ext cx="2176582" cy="1710214"/>
          </a:xfrm>
          <a:prstGeom prst="rect">
            <a:avLst/>
          </a:prstGeom>
          <a:noFill/>
          <a:ln/>
        </p:spPr>
        <p:txBody>
          <a:bodyPr wrap="square" lIns="0" tIns="0" rIns="0" bIns="0" rtlCol="0" anchor="t"/>
          <a:lstStyle/>
          <a:p>
            <a:pPr algn="l" indent="0" marL="0">
              <a:lnSpc>
                <a:spcPts val="1900"/>
              </a:lnSpc>
              <a:buNone/>
            </a:pPr>
            <a:r>
              <a:rPr lang="en-US" sz="1300" dirty="0">
                <a:solidFill>
                  <a:srgbClr val="432338"/>
                </a:solidFill>
                <a:latin typeface="Source Sans 3" pitchFamily="34" charset="0"/>
                <a:ea typeface="Source Sans 3" pitchFamily="34" charset="-122"/>
                <a:cs typeface="Source Sans 3" pitchFamily="34" charset="-120"/>
              </a:rPr>
              <a:t>Hosts core application logic including user authentication, women-only access enforcement, shopping cart functionality, and product interactions with automatic scaling.</a:t>
            </a:r>
            <a:endParaRPr lang="en-US" sz="1300" dirty="0"/>
          </a:p>
        </p:txBody>
      </p:sp>
      <p:pic>
        <p:nvPicPr>
          <p:cNvPr id="21" name="Image 6" descr="preencoded.png">    </p:cNvPr>
          <p:cNvPicPr>
            <a:picLocks noChangeAspect="1"/>
          </p:cNvPicPr>
          <p:nvPr/>
        </p:nvPicPr>
        <p:blipFill>
          <a:blip r:embed="rId8"/>
          <a:stretch>
            <a:fillRect/>
          </a:stretch>
        </p:blipFill>
        <p:spPr>
          <a:xfrm>
            <a:off x="4220766" y="4785479"/>
            <a:ext cx="661987" cy="661988"/>
          </a:xfrm>
          <a:prstGeom prst="rect">
            <a:avLst/>
          </a:prstGeom>
        </p:spPr>
      </p:pic>
      <p:sp>
        <p:nvSpPr>
          <p:cNvPr id="22" name="Text 13"/>
          <p:cNvSpPr/>
          <p:nvPr/>
        </p:nvSpPr>
        <p:spPr>
          <a:xfrm>
            <a:off x="5053251" y="4785479"/>
            <a:ext cx="1988939" cy="248603"/>
          </a:xfrm>
          <a:prstGeom prst="rect">
            <a:avLst/>
          </a:prstGeom>
          <a:noFill/>
          <a:ln/>
        </p:spPr>
        <p:txBody>
          <a:bodyPr wrap="none" lIns="0" tIns="0" rIns="0" bIns="0" rtlCol="0" anchor="t"/>
          <a:lstStyle/>
          <a:p>
            <a:pPr algn="l" indent="0" marL="0">
              <a:lnSpc>
                <a:spcPts val="1950"/>
              </a:lnSpc>
              <a:buNone/>
            </a:pPr>
            <a:r>
              <a:rPr lang="en-US" sz="1550" b="1" dirty="0">
                <a:solidFill>
                  <a:srgbClr val="432338"/>
                </a:solidFill>
                <a:latin typeface="MuseoModerno Extra Bold" pitchFamily="34" charset="0"/>
                <a:ea typeface="MuseoModerno Extra Bold" pitchFamily="34" charset="-122"/>
                <a:cs typeface="MuseoModerno Extra Bold" pitchFamily="34" charset="-120"/>
              </a:rPr>
              <a:t>AWS Lambda</a:t>
            </a:r>
            <a:endParaRPr lang="en-US" sz="1550" dirty="0"/>
          </a:p>
        </p:txBody>
      </p:sp>
      <p:sp>
        <p:nvSpPr>
          <p:cNvPr id="23" name="Text 14"/>
          <p:cNvSpPr/>
          <p:nvPr/>
        </p:nvSpPr>
        <p:spPr>
          <a:xfrm>
            <a:off x="5053251" y="5115878"/>
            <a:ext cx="2176701" cy="1710214"/>
          </a:xfrm>
          <a:prstGeom prst="rect">
            <a:avLst/>
          </a:prstGeom>
          <a:noFill/>
          <a:ln/>
        </p:spPr>
        <p:txBody>
          <a:bodyPr wrap="square" lIns="0" tIns="0" rIns="0" bIns="0" rtlCol="0" anchor="t"/>
          <a:lstStyle/>
          <a:p>
            <a:pPr algn="l" indent="0" marL="0">
              <a:lnSpc>
                <a:spcPts val="1900"/>
              </a:lnSpc>
              <a:buNone/>
            </a:pPr>
            <a:r>
              <a:rPr lang="en-US" sz="1300" dirty="0">
                <a:solidFill>
                  <a:srgbClr val="432338"/>
                </a:solidFill>
                <a:latin typeface="Source Sans 3" pitchFamily="34" charset="0"/>
                <a:ea typeface="Source Sans 3" pitchFamily="34" charset="-122"/>
                <a:cs typeface="Source Sans 3" pitchFamily="34" charset="-120"/>
              </a:rPr>
              <a:t>Automates event-driven tasks such as order confirmations, notifications, inventory updates, and transaction processing without manual intervention or dedicated servers.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1803321" y="1076444"/>
            <a:ext cx="1278136" cy="251460"/>
          </a:xfrm>
          <a:prstGeom prst="roundRect">
            <a:avLst>
              <a:gd name="adj" fmla="val 19847"/>
            </a:avLst>
          </a:prstGeom>
          <a:solidFill>
            <a:srgbClr val="F9D2EB"/>
          </a:solidFill>
          <a:ln/>
        </p:spPr>
      </p:sp>
      <p:sp>
        <p:nvSpPr>
          <p:cNvPr id="3" name="Text 1"/>
          <p:cNvSpPr/>
          <p:nvPr/>
        </p:nvSpPr>
        <p:spPr>
          <a:xfrm>
            <a:off x="1892379" y="1120973"/>
            <a:ext cx="1100018" cy="162401"/>
          </a:xfrm>
          <a:prstGeom prst="rect">
            <a:avLst/>
          </a:prstGeom>
          <a:noFill/>
          <a:ln/>
        </p:spPr>
        <p:txBody>
          <a:bodyPr wrap="none" lIns="0" tIns="0" rIns="0" bIns="0" rtlCol="0" anchor="t"/>
          <a:lstStyle/>
          <a:p>
            <a:pPr algn="l" indent="0" marL="0">
              <a:lnSpc>
                <a:spcPts val="1250"/>
              </a:lnSpc>
              <a:buNone/>
            </a:pPr>
            <a:r>
              <a:rPr lang="en-US" sz="900" dirty="0">
                <a:solidFill>
                  <a:srgbClr val="432338"/>
                </a:solidFill>
                <a:latin typeface="Source Sans 3" pitchFamily="34" charset="0"/>
                <a:ea typeface="Source Sans 3" pitchFamily="34" charset="-122"/>
                <a:cs typeface="Source Sans 3" pitchFamily="34" charset="-120"/>
              </a:rPr>
              <a:t>DATA &amp; OPTIMIZATION</a:t>
            </a:r>
            <a:endParaRPr lang="en-US" sz="900" dirty="0"/>
          </a:p>
        </p:txBody>
      </p:sp>
      <p:sp>
        <p:nvSpPr>
          <p:cNvPr id="4" name="Text 2"/>
          <p:cNvSpPr/>
          <p:nvPr/>
        </p:nvSpPr>
        <p:spPr>
          <a:xfrm>
            <a:off x="1803321" y="1369933"/>
            <a:ext cx="4166830" cy="436721"/>
          </a:xfrm>
          <a:prstGeom prst="rect">
            <a:avLst/>
          </a:prstGeom>
          <a:noFill/>
          <a:ln/>
        </p:spPr>
        <p:txBody>
          <a:bodyPr wrap="none" lIns="0" tIns="0" rIns="0" bIns="0" rtlCol="0" anchor="t"/>
          <a:lstStyle/>
          <a:p>
            <a:pPr algn="l" indent="0" marL="0">
              <a:lnSpc>
                <a:spcPts val="3400"/>
              </a:lnSpc>
              <a:buNone/>
            </a:pPr>
            <a:r>
              <a:rPr lang="en-US" sz="2750" b="1" dirty="0">
                <a:solidFill>
                  <a:srgbClr val="371A2D"/>
                </a:solidFill>
                <a:latin typeface="MuseoModerno Extra Bold" pitchFamily="34" charset="0"/>
                <a:ea typeface="MuseoModerno Extra Bold" pitchFamily="34" charset="-122"/>
                <a:cs typeface="MuseoModerno Extra Bold" pitchFamily="34" charset="-120"/>
              </a:rPr>
              <a:t>AWS Services Continued</a:t>
            </a:r>
            <a:endParaRPr lang="en-US" sz="2750" dirty="0"/>
          </a:p>
        </p:txBody>
      </p:sp>
      <p:sp>
        <p:nvSpPr>
          <p:cNvPr id="5" name="Shape 3"/>
          <p:cNvSpPr/>
          <p:nvPr/>
        </p:nvSpPr>
        <p:spPr>
          <a:xfrm>
            <a:off x="1803321" y="2082998"/>
            <a:ext cx="6469380" cy="1260515"/>
          </a:xfrm>
          <a:prstGeom prst="roundRect">
            <a:avLst>
              <a:gd name="adj" fmla="val 5803"/>
            </a:avLst>
          </a:prstGeom>
          <a:solidFill>
            <a:srgbClr val="FFFFFF">
              <a:alpha val="95000"/>
            </a:srgbClr>
          </a:solidFill>
          <a:ln w="15240">
            <a:solidFill>
              <a:srgbClr val="DFB8D1"/>
            </a:solidFill>
            <a:prstDash val="solid"/>
          </a:ln>
        </p:spPr>
      </p:sp>
      <p:sp>
        <p:nvSpPr>
          <p:cNvPr id="6" name="Shape 4"/>
          <p:cNvSpPr/>
          <p:nvPr/>
        </p:nvSpPr>
        <p:spPr>
          <a:xfrm>
            <a:off x="1788081" y="2082998"/>
            <a:ext cx="60960" cy="1260515"/>
          </a:xfrm>
          <a:prstGeom prst="roundRect">
            <a:avLst>
              <a:gd name="adj" fmla="val 102335"/>
            </a:avLst>
          </a:prstGeom>
          <a:solidFill>
            <a:srgbClr val="E851B2"/>
          </a:solidFill>
          <a:ln/>
        </p:spPr>
      </p:sp>
      <p:sp>
        <p:nvSpPr>
          <p:cNvPr id="7" name="Text 5"/>
          <p:cNvSpPr/>
          <p:nvPr/>
        </p:nvSpPr>
        <p:spPr>
          <a:xfrm>
            <a:off x="2012752" y="2246709"/>
            <a:ext cx="1747361" cy="218480"/>
          </a:xfrm>
          <a:prstGeom prst="rect">
            <a:avLst/>
          </a:prstGeom>
          <a:noFill/>
          <a:ln/>
        </p:spPr>
        <p:txBody>
          <a:bodyPr wrap="none" lIns="0" tIns="0" rIns="0" bIns="0" rtlCol="0" anchor="t"/>
          <a:lstStyle/>
          <a:p>
            <a:pPr algn="l" indent="0" marL="0">
              <a:lnSpc>
                <a:spcPts val="1700"/>
              </a:lnSpc>
              <a:buNone/>
            </a:pPr>
            <a:r>
              <a:rPr lang="en-US" sz="1350" b="1" dirty="0">
                <a:solidFill>
                  <a:srgbClr val="432338"/>
                </a:solidFill>
                <a:latin typeface="MuseoModerno Extra Bold" pitchFamily="34" charset="0"/>
                <a:ea typeface="MuseoModerno Extra Bold" pitchFamily="34" charset="-122"/>
                <a:cs typeface="MuseoModerno Extra Bold" pitchFamily="34" charset="-120"/>
              </a:rPr>
              <a:t>Amazon RDS</a:t>
            </a:r>
            <a:endParaRPr lang="en-US" sz="1350" dirty="0"/>
          </a:p>
        </p:txBody>
      </p:sp>
      <p:sp>
        <p:nvSpPr>
          <p:cNvPr id="8" name="Text 6"/>
          <p:cNvSpPr/>
          <p:nvPr/>
        </p:nvSpPr>
        <p:spPr>
          <a:xfrm>
            <a:off x="2012752" y="2570440"/>
            <a:ext cx="6096238" cy="609362"/>
          </a:xfrm>
          <a:prstGeom prst="rect">
            <a:avLst/>
          </a:prstGeom>
          <a:noFill/>
          <a:ln/>
        </p:spPr>
        <p:txBody>
          <a:bodyPr wrap="square" lIns="0" tIns="0" rIns="0" bIns="0" rtlCol="0" anchor="t"/>
          <a:lstStyle/>
          <a:p>
            <a:pPr algn="l" indent="0" marL="0">
              <a:lnSpc>
                <a:spcPts val="1550"/>
              </a:lnSpc>
              <a:buNone/>
            </a:pPr>
            <a:r>
              <a:rPr lang="en-US" sz="1150" dirty="0">
                <a:solidFill>
                  <a:srgbClr val="432338"/>
                </a:solidFill>
                <a:latin typeface="Source Sans 3" pitchFamily="34" charset="0"/>
                <a:ea typeface="Source Sans 3" pitchFamily="34" charset="-122"/>
                <a:cs typeface="Source Sans 3" pitchFamily="34" charset="-120"/>
              </a:rPr>
              <a:t>Manages customer and transaction data including women customer profiles, order history, delivery information, and payments. Ensures secure and reliable transaction processing while reducing database management overhead.</a:t>
            </a:r>
            <a:endParaRPr lang="en-US" sz="1150" dirty="0"/>
          </a:p>
        </p:txBody>
      </p:sp>
      <p:sp>
        <p:nvSpPr>
          <p:cNvPr id="9" name="Shape 7"/>
          <p:cNvSpPr/>
          <p:nvPr/>
        </p:nvSpPr>
        <p:spPr>
          <a:xfrm>
            <a:off x="1803321" y="3448764"/>
            <a:ext cx="6469380" cy="1260515"/>
          </a:xfrm>
          <a:prstGeom prst="roundRect">
            <a:avLst>
              <a:gd name="adj" fmla="val 5803"/>
            </a:avLst>
          </a:prstGeom>
          <a:solidFill>
            <a:srgbClr val="FFFFFF">
              <a:alpha val="95000"/>
            </a:srgbClr>
          </a:solidFill>
          <a:ln w="15240">
            <a:solidFill>
              <a:srgbClr val="DFB8D1"/>
            </a:solidFill>
            <a:prstDash val="solid"/>
          </a:ln>
        </p:spPr>
      </p:sp>
      <p:sp>
        <p:nvSpPr>
          <p:cNvPr id="10" name="Shape 8"/>
          <p:cNvSpPr/>
          <p:nvPr/>
        </p:nvSpPr>
        <p:spPr>
          <a:xfrm>
            <a:off x="1788081" y="3448764"/>
            <a:ext cx="60960" cy="1260515"/>
          </a:xfrm>
          <a:prstGeom prst="roundRect">
            <a:avLst>
              <a:gd name="adj" fmla="val 102335"/>
            </a:avLst>
          </a:prstGeom>
          <a:solidFill>
            <a:srgbClr val="E851B2"/>
          </a:solidFill>
          <a:ln/>
        </p:spPr>
      </p:sp>
      <p:sp>
        <p:nvSpPr>
          <p:cNvPr id="11" name="Text 9"/>
          <p:cNvSpPr/>
          <p:nvPr/>
        </p:nvSpPr>
        <p:spPr>
          <a:xfrm>
            <a:off x="2012752" y="3612475"/>
            <a:ext cx="1747361" cy="218480"/>
          </a:xfrm>
          <a:prstGeom prst="rect">
            <a:avLst/>
          </a:prstGeom>
          <a:noFill/>
          <a:ln/>
        </p:spPr>
        <p:txBody>
          <a:bodyPr wrap="none" lIns="0" tIns="0" rIns="0" bIns="0" rtlCol="0" anchor="t"/>
          <a:lstStyle/>
          <a:p>
            <a:pPr algn="l" indent="0" marL="0">
              <a:lnSpc>
                <a:spcPts val="1700"/>
              </a:lnSpc>
              <a:buNone/>
            </a:pPr>
            <a:r>
              <a:rPr lang="en-US" sz="1350" b="1" dirty="0">
                <a:solidFill>
                  <a:srgbClr val="432338"/>
                </a:solidFill>
                <a:latin typeface="MuseoModerno Extra Bold" pitchFamily="34" charset="0"/>
                <a:ea typeface="MuseoModerno Extra Bold" pitchFamily="34" charset="-122"/>
                <a:cs typeface="MuseoModerno Extra Bold" pitchFamily="34" charset="-120"/>
              </a:rPr>
              <a:t>Amazon DynamoDB</a:t>
            </a:r>
            <a:endParaRPr lang="en-US" sz="1350" dirty="0"/>
          </a:p>
        </p:txBody>
      </p:sp>
      <p:sp>
        <p:nvSpPr>
          <p:cNvPr id="12" name="Text 10"/>
          <p:cNvSpPr/>
          <p:nvPr/>
        </p:nvSpPr>
        <p:spPr>
          <a:xfrm>
            <a:off x="2012752" y="3936206"/>
            <a:ext cx="6096238" cy="609362"/>
          </a:xfrm>
          <a:prstGeom prst="rect">
            <a:avLst/>
          </a:prstGeom>
          <a:noFill/>
          <a:ln/>
        </p:spPr>
        <p:txBody>
          <a:bodyPr wrap="square" lIns="0" tIns="0" rIns="0" bIns="0" rtlCol="0" anchor="t"/>
          <a:lstStyle/>
          <a:p>
            <a:pPr algn="l" indent="0" marL="0">
              <a:lnSpc>
                <a:spcPts val="1550"/>
              </a:lnSpc>
              <a:buNone/>
            </a:pPr>
            <a:r>
              <a:rPr lang="en-US" sz="1150" dirty="0">
                <a:solidFill>
                  <a:srgbClr val="432338"/>
                </a:solidFill>
                <a:latin typeface="Source Sans 3" pitchFamily="34" charset="0"/>
                <a:ea typeface="Source Sans 3" pitchFamily="34" charset="-122"/>
                <a:cs typeface="Source Sans 3" pitchFamily="34" charset="-120"/>
              </a:rPr>
              <a:t>Enables personalization and fast user experience by storing high-speed data such as product recommendations, user preferences, browsing sessions, and wish lists for smooth, responsive interactions.</a:t>
            </a:r>
            <a:endParaRPr lang="en-US" sz="1150" dirty="0"/>
          </a:p>
        </p:txBody>
      </p:sp>
      <p:sp>
        <p:nvSpPr>
          <p:cNvPr id="13" name="Shape 11"/>
          <p:cNvSpPr/>
          <p:nvPr/>
        </p:nvSpPr>
        <p:spPr>
          <a:xfrm>
            <a:off x="1803321" y="4814530"/>
            <a:ext cx="6469380" cy="1057394"/>
          </a:xfrm>
          <a:prstGeom prst="roundRect">
            <a:avLst>
              <a:gd name="adj" fmla="val 6918"/>
            </a:avLst>
          </a:prstGeom>
          <a:solidFill>
            <a:srgbClr val="FFFFFF">
              <a:alpha val="95000"/>
            </a:srgbClr>
          </a:solidFill>
          <a:ln w="15240">
            <a:solidFill>
              <a:srgbClr val="DFB8D1"/>
            </a:solidFill>
            <a:prstDash val="solid"/>
          </a:ln>
        </p:spPr>
      </p:sp>
      <p:sp>
        <p:nvSpPr>
          <p:cNvPr id="14" name="Shape 12"/>
          <p:cNvSpPr/>
          <p:nvPr/>
        </p:nvSpPr>
        <p:spPr>
          <a:xfrm>
            <a:off x="1788081" y="4814530"/>
            <a:ext cx="60960" cy="1057394"/>
          </a:xfrm>
          <a:prstGeom prst="roundRect">
            <a:avLst>
              <a:gd name="adj" fmla="val 102335"/>
            </a:avLst>
          </a:prstGeom>
          <a:solidFill>
            <a:srgbClr val="E851B2"/>
          </a:solidFill>
          <a:ln/>
        </p:spPr>
      </p:sp>
      <p:sp>
        <p:nvSpPr>
          <p:cNvPr id="15" name="Text 13"/>
          <p:cNvSpPr/>
          <p:nvPr/>
        </p:nvSpPr>
        <p:spPr>
          <a:xfrm>
            <a:off x="2012752" y="4978241"/>
            <a:ext cx="1791057" cy="218480"/>
          </a:xfrm>
          <a:prstGeom prst="rect">
            <a:avLst/>
          </a:prstGeom>
          <a:noFill/>
          <a:ln/>
        </p:spPr>
        <p:txBody>
          <a:bodyPr wrap="none" lIns="0" tIns="0" rIns="0" bIns="0" rtlCol="0" anchor="t"/>
          <a:lstStyle/>
          <a:p>
            <a:pPr algn="l" indent="0" marL="0">
              <a:lnSpc>
                <a:spcPts val="1700"/>
              </a:lnSpc>
              <a:buNone/>
            </a:pPr>
            <a:r>
              <a:rPr lang="en-US" sz="1350" b="1" dirty="0">
                <a:solidFill>
                  <a:srgbClr val="432338"/>
                </a:solidFill>
                <a:latin typeface="MuseoModerno Extra Bold" pitchFamily="34" charset="0"/>
                <a:ea typeface="MuseoModerno Extra Bold" pitchFamily="34" charset="-122"/>
                <a:cs typeface="MuseoModerno Extra Bold" pitchFamily="34" charset="-120"/>
              </a:rPr>
              <a:t>Amazon CloudWatch</a:t>
            </a:r>
            <a:endParaRPr lang="en-US" sz="1350" dirty="0"/>
          </a:p>
        </p:txBody>
      </p:sp>
      <p:sp>
        <p:nvSpPr>
          <p:cNvPr id="16" name="Text 14"/>
          <p:cNvSpPr/>
          <p:nvPr/>
        </p:nvSpPr>
        <p:spPr>
          <a:xfrm>
            <a:off x="2012752" y="5301972"/>
            <a:ext cx="6096238" cy="406241"/>
          </a:xfrm>
          <a:prstGeom prst="rect">
            <a:avLst/>
          </a:prstGeom>
          <a:noFill/>
          <a:ln/>
        </p:spPr>
        <p:txBody>
          <a:bodyPr wrap="square" lIns="0" tIns="0" rIns="0" bIns="0" rtlCol="0" anchor="t"/>
          <a:lstStyle/>
          <a:p>
            <a:pPr algn="l" indent="0" marL="0">
              <a:lnSpc>
                <a:spcPts val="1550"/>
              </a:lnSpc>
              <a:buNone/>
            </a:pPr>
            <a:r>
              <a:rPr lang="en-US" sz="1150" dirty="0">
                <a:solidFill>
                  <a:srgbClr val="432338"/>
                </a:solidFill>
                <a:latin typeface="Source Sans 3" pitchFamily="34" charset="0"/>
                <a:ea typeface="Source Sans 3" pitchFamily="34" charset="-122"/>
                <a:cs typeface="Source Sans 3" pitchFamily="34" charset="-120"/>
              </a:rPr>
              <a:t>Monitors system performance, detects issues early, and maintains platform reliability through real-time alerts that help prevent service disruptions affecting customer confidence.</a:t>
            </a:r>
            <a:endParaRPr lang="en-US" sz="1150" dirty="0"/>
          </a:p>
        </p:txBody>
      </p:sp>
      <p:sp>
        <p:nvSpPr>
          <p:cNvPr id="17" name="Shape 15"/>
          <p:cNvSpPr/>
          <p:nvPr/>
        </p:nvSpPr>
        <p:spPr>
          <a:xfrm>
            <a:off x="1803321" y="5977176"/>
            <a:ext cx="6469380" cy="1057394"/>
          </a:xfrm>
          <a:prstGeom prst="roundRect">
            <a:avLst>
              <a:gd name="adj" fmla="val 6918"/>
            </a:avLst>
          </a:prstGeom>
          <a:solidFill>
            <a:srgbClr val="FFFFFF">
              <a:alpha val="95000"/>
            </a:srgbClr>
          </a:solidFill>
          <a:ln w="15240">
            <a:solidFill>
              <a:srgbClr val="DFB8D1"/>
            </a:solidFill>
            <a:prstDash val="solid"/>
          </a:ln>
        </p:spPr>
      </p:sp>
      <p:sp>
        <p:nvSpPr>
          <p:cNvPr id="18" name="Shape 16"/>
          <p:cNvSpPr/>
          <p:nvPr/>
        </p:nvSpPr>
        <p:spPr>
          <a:xfrm>
            <a:off x="1788081" y="5977176"/>
            <a:ext cx="60960" cy="1057394"/>
          </a:xfrm>
          <a:prstGeom prst="roundRect">
            <a:avLst>
              <a:gd name="adj" fmla="val 102335"/>
            </a:avLst>
          </a:prstGeom>
          <a:solidFill>
            <a:srgbClr val="E851B2"/>
          </a:solidFill>
          <a:ln/>
        </p:spPr>
      </p:sp>
      <p:sp>
        <p:nvSpPr>
          <p:cNvPr id="19" name="Text 17"/>
          <p:cNvSpPr/>
          <p:nvPr/>
        </p:nvSpPr>
        <p:spPr>
          <a:xfrm>
            <a:off x="2012752" y="6140887"/>
            <a:ext cx="1794153" cy="218480"/>
          </a:xfrm>
          <a:prstGeom prst="rect">
            <a:avLst/>
          </a:prstGeom>
          <a:noFill/>
          <a:ln/>
        </p:spPr>
        <p:txBody>
          <a:bodyPr wrap="none" lIns="0" tIns="0" rIns="0" bIns="0" rtlCol="0" anchor="t"/>
          <a:lstStyle/>
          <a:p>
            <a:pPr algn="l" indent="0" marL="0">
              <a:lnSpc>
                <a:spcPts val="1700"/>
              </a:lnSpc>
              <a:buNone/>
            </a:pPr>
            <a:r>
              <a:rPr lang="en-US" sz="1350" b="1" dirty="0">
                <a:solidFill>
                  <a:srgbClr val="432338"/>
                </a:solidFill>
                <a:latin typeface="MuseoModerno Extra Bold" pitchFamily="34" charset="0"/>
                <a:ea typeface="MuseoModerno Extra Bold" pitchFamily="34" charset="-122"/>
                <a:cs typeface="MuseoModerno Extra Bold" pitchFamily="34" charset="-120"/>
              </a:rPr>
              <a:t>AWS Trusted Advisor</a:t>
            </a:r>
            <a:endParaRPr lang="en-US" sz="1350" dirty="0"/>
          </a:p>
        </p:txBody>
      </p:sp>
      <p:sp>
        <p:nvSpPr>
          <p:cNvPr id="20" name="Text 18"/>
          <p:cNvSpPr/>
          <p:nvPr/>
        </p:nvSpPr>
        <p:spPr>
          <a:xfrm>
            <a:off x="2012752" y="6464618"/>
            <a:ext cx="6096238" cy="406241"/>
          </a:xfrm>
          <a:prstGeom prst="rect">
            <a:avLst/>
          </a:prstGeom>
          <a:noFill/>
          <a:ln/>
        </p:spPr>
        <p:txBody>
          <a:bodyPr wrap="square" lIns="0" tIns="0" rIns="0" bIns="0" rtlCol="0" anchor="t"/>
          <a:lstStyle/>
          <a:p>
            <a:pPr algn="l" indent="0" marL="0">
              <a:lnSpc>
                <a:spcPts val="1550"/>
              </a:lnSpc>
              <a:buNone/>
            </a:pPr>
            <a:r>
              <a:rPr lang="en-US" sz="1150" dirty="0">
                <a:solidFill>
                  <a:srgbClr val="432338"/>
                </a:solidFill>
                <a:latin typeface="Source Sans 3" pitchFamily="34" charset="0"/>
                <a:ea typeface="Source Sans 3" pitchFamily="34" charset="-122"/>
                <a:cs typeface="Source Sans 3" pitchFamily="34" charset="-120"/>
              </a:rPr>
              <a:t>Continuously evaluates the Aurolot 3D environment and provides recommendations to improve security, cost efficiency, and performance, supporting sustainable business growth.</a:t>
            </a:r>
            <a:endParaRPr lang="en-US" sz="1150" dirty="0"/>
          </a:p>
        </p:txBody>
      </p:sp>
      <p:sp>
        <p:nvSpPr>
          <p:cNvPr id="21" name="Shape 19"/>
          <p:cNvSpPr/>
          <p:nvPr/>
        </p:nvSpPr>
        <p:spPr>
          <a:xfrm>
            <a:off x="8535591" y="1964531"/>
            <a:ext cx="4406027" cy="5188506"/>
          </a:xfrm>
          <a:prstGeom prst="roundRect">
            <a:avLst>
              <a:gd name="adj" fmla="val 2427"/>
            </a:avLst>
          </a:prstGeom>
          <a:solidFill>
            <a:srgbClr val="E851B2">
              <a:alpha val="95000"/>
            </a:srgbClr>
          </a:solidFill>
          <a:ln/>
        </p:spPr>
      </p:sp>
      <p:sp>
        <p:nvSpPr>
          <p:cNvPr id="22" name="Text 20"/>
          <p:cNvSpPr/>
          <p:nvPr/>
        </p:nvSpPr>
        <p:spPr>
          <a:xfrm>
            <a:off x="8684062" y="2069782"/>
            <a:ext cx="2096929" cy="262057"/>
          </a:xfrm>
          <a:prstGeom prst="rect">
            <a:avLst/>
          </a:prstGeom>
          <a:noFill/>
          <a:ln/>
        </p:spPr>
        <p:txBody>
          <a:bodyPr wrap="none" lIns="0" tIns="0" rIns="0" bIns="0" rtlCol="0" anchor="t"/>
          <a:lstStyle/>
          <a:p>
            <a:pPr algn="l" indent="0" marL="0">
              <a:lnSpc>
                <a:spcPts val="2050"/>
              </a:lnSpc>
              <a:buNone/>
            </a:pPr>
            <a:r>
              <a:rPr lang="en-US" sz="1650" b="1" dirty="0">
                <a:solidFill>
                  <a:srgbClr val="371A2D"/>
                </a:solidFill>
                <a:latin typeface="MuseoModerno Extra Bold" pitchFamily="34" charset="0"/>
                <a:ea typeface="MuseoModerno Extra Bold" pitchFamily="34" charset="-122"/>
                <a:cs typeface="MuseoModerno Extra Bold" pitchFamily="34" charset="-120"/>
              </a:rPr>
              <a:t>Key Benefits</a:t>
            </a:r>
            <a:endParaRPr lang="en-US" sz="1650" dirty="0"/>
          </a:p>
        </p:txBody>
      </p:sp>
      <p:sp>
        <p:nvSpPr>
          <p:cNvPr id="23" name="Text 21"/>
          <p:cNvSpPr/>
          <p:nvPr/>
        </p:nvSpPr>
        <p:spPr>
          <a:xfrm>
            <a:off x="8684062" y="2437090"/>
            <a:ext cx="4109085" cy="1402675"/>
          </a:xfrm>
          <a:prstGeom prst="rect">
            <a:avLst/>
          </a:prstGeom>
          <a:noFill/>
          <a:ln/>
        </p:spPr>
        <p:txBody>
          <a:bodyPr wrap="square" lIns="0" tIns="0" rIns="0" bIns="0" rtlCol="0" anchor="t"/>
          <a:lstStyle/>
          <a:p>
            <a:pPr algn="l" marL="342900" indent="-342900">
              <a:lnSpc>
                <a:spcPts val="1550"/>
              </a:lnSpc>
              <a:buSzPct val="100000"/>
              <a:buChar char="•"/>
            </a:pPr>
            <a:r>
              <a:rPr lang="en-US" sz="1150" dirty="0">
                <a:solidFill>
                  <a:srgbClr val="000000"/>
                </a:solidFill>
                <a:latin typeface="Source Sans 3" pitchFamily="34" charset="0"/>
                <a:ea typeface="Source Sans 3" pitchFamily="34" charset="-122"/>
                <a:cs typeface="Source Sans 3" pitchFamily="34" charset="-120"/>
              </a:rPr>
              <a:t>Secure transaction processing</a:t>
            </a:r>
            <a:endParaRPr lang="en-US" sz="1150" dirty="0"/>
          </a:p>
          <a:p>
            <a:pPr algn="l" marL="342900" indent="-342900">
              <a:lnSpc>
                <a:spcPts val="1550"/>
              </a:lnSpc>
              <a:buSzPct val="100000"/>
              <a:buChar char="•"/>
            </a:pPr>
            <a:r>
              <a:rPr lang="en-US" sz="1150" dirty="0">
                <a:solidFill>
                  <a:srgbClr val="000000"/>
                </a:solidFill>
                <a:latin typeface="Source Sans 3" pitchFamily="34" charset="0"/>
                <a:ea typeface="Source Sans 3" pitchFamily="34" charset="-122"/>
                <a:cs typeface="Source Sans 3" pitchFamily="34" charset="-120"/>
              </a:rPr>
              <a:t>Personalized shopping experiences</a:t>
            </a:r>
            <a:endParaRPr lang="en-US" sz="1150" dirty="0"/>
          </a:p>
          <a:p>
            <a:pPr algn="l" marL="342900" indent="-342900">
              <a:lnSpc>
                <a:spcPts val="1550"/>
              </a:lnSpc>
              <a:buSzPct val="100000"/>
              <a:buChar char="•"/>
            </a:pPr>
            <a:r>
              <a:rPr lang="en-US" sz="1150" dirty="0">
                <a:solidFill>
                  <a:srgbClr val="000000"/>
                </a:solidFill>
                <a:latin typeface="Source Sans 3" pitchFamily="34" charset="0"/>
                <a:ea typeface="Source Sans 3" pitchFamily="34" charset="-122"/>
                <a:cs typeface="Source Sans 3" pitchFamily="34" charset="-120"/>
              </a:rPr>
              <a:t>Real-time performance monitoring</a:t>
            </a:r>
            <a:endParaRPr lang="en-US" sz="1150" dirty="0"/>
          </a:p>
          <a:p>
            <a:pPr algn="l" marL="342900" indent="-342900">
              <a:lnSpc>
                <a:spcPts val="1550"/>
              </a:lnSpc>
              <a:buSzPct val="100000"/>
              <a:buChar char="•"/>
            </a:pPr>
            <a:r>
              <a:rPr lang="en-US" sz="1150" dirty="0">
                <a:solidFill>
                  <a:srgbClr val="000000"/>
                </a:solidFill>
                <a:latin typeface="Source Sans 3" pitchFamily="34" charset="0"/>
                <a:ea typeface="Source Sans 3" pitchFamily="34" charset="-122"/>
                <a:cs typeface="Source Sans 3" pitchFamily="34" charset="-120"/>
              </a:rPr>
              <a:t>Continuous optimization</a:t>
            </a:r>
            <a:endParaRPr lang="en-US" sz="1150" dirty="0"/>
          </a:p>
          <a:p>
            <a:pPr algn="l" marL="342900" indent="-342900">
              <a:lnSpc>
                <a:spcPts val="1550"/>
              </a:lnSpc>
              <a:buSzPct val="100000"/>
              <a:buChar char="•"/>
            </a:pPr>
            <a:r>
              <a:rPr lang="en-US" sz="1150" dirty="0">
                <a:solidFill>
                  <a:srgbClr val="000000"/>
                </a:solidFill>
                <a:latin typeface="Source Sans 3" pitchFamily="34" charset="0"/>
                <a:ea typeface="Source Sans 3" pitchFamily="34" charset="-122"/>
                <a:cs typeface="Source Sans 3" pitchFamily="34" charset="-120"/>
              </a:rPr>
              <a:t>Cost-efficient operations</a:t>
            </a:r>
            <a:endParaRPr lang="en-US" sz="1150" dirty="0"/>
          </a:p>
          <a:p>
            <a:pPr algn="l" marL="342900" indent="-342900">
              <a:lnSpc>
                <a:spcPts val="1550"/>
              </a:lnSpc>
              <a:buSzPct val="100000"/>
              <a:buChar char="•"/>
            </a:pPr>
            <a:r>
              <a:rPr lang="en-US" sz="1150" dirty="0">
                <a:solidFill>
                  <a:srgbClr val="000000"/>
                </a:solidFill>
                <a:latin typeface="Source Sans 3" pitchFamily="34" charset="0"/>
                <a:ea typeface="Source Sans 3" pitchFamily="34" charset="-122"/>
                <a:cs typeface="Source Sans 3" pitchFamily="34" charset="-120"/>
              </a:rPr>
              <a:t>Scalable infrastructure</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719977"/>
          </a:xfrm>
          <a:prstGeom prst="rect">
            <a:avLst/>
          </a:prstGeom>
        </p:spPr>
      </p:pic>
      <p:sp>
        <p:nvSpPr>
          <p:cNvPr id="3" name="Text 0"/>
          <p:cNvSpPr/>
          <p:nvPr/>
        </p:nvSpPr>
        <p:spPr>
          <a:xfrm>
            <a:off x="2208967" y="2521625"/>
            <a:ext cx="3237548" cy="404574"/>
          </a:xfrm>
          <a:prstGeom prst="rect">
            <a:avLst/>
          </a:prstGeom>
          <a:noFill/>
          <a:ln/>
        </p:spPr>
        <p:txBody>
          <a:bodyPr wrap="none" lIns="0" tIns="0" rIns="0" bIns="0" rtlCol="0" anchor="t"/>
          <a:lstStyle/>
          <a:p>
            <a:pPr algn="l" indent="0" marL="0">
              <a:lnSpc>
                <a:spcPts val="3150"/>
              </a:lnSpc>
              <a:buNone/>
            </a:pPr>
            <a:r>
              <a:rPr lang="en-US" sz="2500" b="1" dirty="0">
                <a:solidFill>
                  <a:srgbClr val="371A2D"/>
                </a:solidFill>
                <a:latin typeface="MuseoModerno Extra Bold" pitchFamily="34" charset="0"/>
                <a:ea typeface="MuseoModerno Extra Bold" pitchFamily="34" charset="-122"/>
                <a:cs typeface="MuseoModerno Extra Bold" pitchFamily="34" charset="-120"/>
              </a:rPr>
              <a:t>Conclusion</a:t>
            </a:r>
            <a:endParaRPr lang="en-US" sz="2500" dirty="0"/>
          </a:p>
        </p:txBody>
      </p:sp>
      <p:sp>
        <p:nvSpPr>
          <p:cNvPr id="4" name="Text 1"/>
          <p:cNvSpPr/>
          <p:nvPr/>
        </p:nvSpPr>
        <p:spPr>
          <a:xfrm>
            <a:off x="2208967" y="3061692"/>
            <a:ext cx="10212467" cy="1675567"/>
          </a:xfrm>
          <a:prstGeom prst="rect">
            <a:avLst/>
          </a:prstGeom>
          <a:noFill/>
          <a:ln/>
        </p:spPr>
        <p:txBody>
          <a:bodyPr wrap="square" lIns="0" tIns="0" rIns="0" bIns="0" rtlCol="0" anchor="t"/>
          <a:lstStyle/>
          <a:p>
            <a:pPr algn="l" indent="0" marL="0">
              <a:lnSpc>
                <a:spcPts val="4350"/>
              </a:lnSpc>
              <a:buNone/>
            </a:pPr>
            <a:r>
              <a:rPr lang="en-US" sz="3500" b="1" dirty="0">
                <a:solidFill>
                  <a:srgbClr val="371A2D"/>
                </a:solidFill>
                <a:latin typeface="MuseoModerno Extra Bold" pitchFamily="34" charset="0"/>
                <a:ea typeface="MuseoModerno Extra Bold" pitchFamily="34" charset="-122"/>
                <a:cs typeface="MuseoModerno Extra Bold" pitchFamily="34" charset="-120"/>
              </a:rPr>
              <a:t>Aurolot 3D delivers a secure, scalable, and high-performance women-only 3D e-commerce solution using AWS.</a:t>
            </a:r>
            <a:endParaRPr lang="en-US" sz="3500" dirty="0"/>
          </a:p>
        </p:txBody>
      </p:sp>
      <p:sp>
        <p:nvSpPr>
          <p:cNvPr id="5" name="Shape 2"/>
          <p:cNvSpPr/>
          <p:nvPr/>
        </p:nvSpPr>
        <p:spPr>
          <a:xfrm>
            <a:off x="2208967" y="4872752"/>
            <a:ext cx="5060990" cy="1232416"/>
          </a:xfrm>
          <a:prstGeom prst="roundRect">
            <a:avLst>
              <a:gd name="adj" fmla="val 4689"/>
            </a:avLst>
          </a:prstGeom>
          <a:solidFill>
            <a:srgbClr val="F9D2EB"/>
          </a:solidFill>
          <a:ln w="7620">
            <a:solidFill>
              <a:srgbClr val="DFB8D1"/>
            </a:solidFill>
            <a:prstDash val="solid"/>
          </a:ln>
        </p:spPr>
      </p:sp>
      <p:sp>
        <p:nvSpPr>
          <p:cNvPr id="6" name="Shape 3"/>
          <p:cNvSpPr/>
          <p:nvPr/>
        </p:nvSpPr>
        <p:spPr>
          <a:xfrm>
            <a:off x="2354104" y="5017889"/>
            <a:ext cx="412790" cy="412790"/>
          </a:xfrm>
          <a:prstGeom prst="roundRect">
            <a:avLst>
              <a:gd name="adj" fmla="val 22149484"/>
            </a:avLst>
          </a:prstGeom>
          <a:solidFill>
            <a:srgbClr val="E851B2"/>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7570" y="5131356"/>
            <a:ext cx="185738" cy="185738"/>
          </a:xfrm>
          <a:prstGeom prst="rect">
            <a:avLst/>
          </a:prstGeom>
        </p:spPr>
      </p:pic>
      <p:sp>
        <p:nvSpPr>
          <p:cNvPr id="8" name="Text 4"/>
          <p:cNvSpPr/>
          <p:nvPr/>
        </p:nvSpPr>
        <p:spPr>
          <a:xfrm>
            <a:off x="2354104" y="5521047"/>
            <a:ext cx="1618774" cy="202406"/>
          </a:xfrm>
          <a:prstGeom prst="rect">
            <a:avLst/>
          </a:prstGeom>
          <a:noFill/>
          <a:ln/>
        </p:spPr>
        <p:txBody>
          <a:bodyPr wrap="none" lIns="0" tIns="0" rIns="0" bIns="0" rtlCol="0" anchor="t"/>
          <a:lstStyle/>
          <a:p>
            <a:pPr algn="l" indent="0" marL="0">
              <a:lnSpc>
                <a:spcPts val="1550"/>
              </a:lnSpc>
              <a:buNone/>
            </a:pPr>
            <a:r>
              <a:rPr lang="en-US" sz="1250" b="1" dirty="0">
                <a:solidFill>
                  <a:srgbClr val="432338"/>
                </a:solidFill>
                <a:latin typeface="MuseoModerno Extra Bold" pitchFamily="34" charset="0"/>
                <a:ea typeface="MuseoModerno Extra Bold" pitchFamily="34" charset="-122"/>
                <a:cs typeface="MuseoModerno Extra Bold" pitchFamily="34" charset="-120"/>
              </a:rPr>
              <a:t>Secure</a:t>
            </a:r>
            <a:endParaRPr lang="en-US" sz="1250" dirty="0"/>
          </a:p>
        </p:txBody>
      </p:sp>
      <p:sp>
        <p:nvSpPr>
          <p:cNvPr id="9" name="Text 5"/>
          <p:cNvSpPr/>
          <p:nvPr/>
        </p:nvSpPr>
        <p:spPr>
          <a:xfrm>
            <a:off x="2354104" y="5777627"/>
            <a:ext cx="4770715" cy="182404"/>
          </a:xfrm>
          <a:prstGeom prst="rect">
            <a:avLst/>
          </a:prstGeom>
          <a:noFill/>
          <a:ln/>
        </p:spPr>
        <p:txBody>
          <a:bodyPr wrap="none" lIns="0" tIns="0" rIns="0" bIns="0" rtlCol="0" anchor="t"/>
          <a:lstStyle/>
          <a:p>
            <a:pPr algn="l" indent="0" marL="0">
              <a:lnSpc>
                <a:spcPts val="1400"/>
              </a:lnSpc>
              <a:buNone/>
            </a:pPr>
            <a:r>
              <a:rPr lang="en-US" sz="1050" dirty="0">
                <a:solidFill>
                  <a:srgbClr val="432338"/>
                </a:solidFill>
                <a:latin typeface="Source Sans 3" pitchFamily="34" charset="0"/>
                <a:ea typeface="Source Sans 3" pitchFamily="34" charset="-122"/>
                <a:cs typeface="Source Sans 3" pitchFamily="34" charset="-120"/>
              </a:rPr>
              <a:t>Built with AWS security best practices to protect customer data and transactions</a:t>
            </a:r>
            <a:endParaRPr lang="en-US" sz="1050" dirty="0"/>
          </a:p>
        </p:txBody>
      </p:sp>
      <p:sp>
        <p:nvSpPr>
          <p:cNvPr id="10" name="Shape 6"/>
          <p:cNvSpPr/>
          <p:nvPr/>
        </p:nvSpPr>
        <p:spPr>
          <a:xfrm>
            <a:off x="7360325" y="4872752"/>
            <a:ext cx="5061109" cy="1232416"/>
          </a:xfrm>
          <a:prstGeom prst="roundRect">
            <a:avLst>
              <a:gd name="adj" fmla="val 4689"/>
            </a:avLst>
          </a:prstGeom>
          <a:solidFill>
            <a:srgbClr val="F9D2EB"/>
          </a:solidFill>
          <a:ln w="7620">
            <a:solidFill>
              <a:srgbClr val="DFB8D1"/>
            </a:solidFill>
            <a:prstDash val="solid"/>
          </a:ln>
        </p:spPr>
      </p:sp>
      <p:sp>
        <p:nvSpPr>
          <p:cNvPr id="11" name="Shape 7"/>
          <p:cNvSpPr/>
          <p:nvPr/>
        </p:nvSpPr>
        <p:spPr>
          <a:xfrm>
            <a:off x="7505462" y="5017889"/>
            <a:ext cx="412790" cy="412790"/>
          </a:xfrm>
          <a:prstGeom prst="roundRect">
            <a:avLst>
              <a:gd name="adj" fmla="val 22149484"/>
            </a:avLst>
          </a:prstGeom>
          <a:solidFill>
            <a:srgbClr val="E851B2"/>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8928" y="5131356"/>
            <a:ext cx="185738" cy="185738"/>
          </a:xfrm>
          <a:prstGeom prst="rect">
            <a:avLst/>
          </a:prstGeom>
        </p:spPr>
      </p:pic>
      <p:sp>
        <p:nvSpPr>
          <p:cNvPr id="13" name="Text 8"/>
          <p:cNvSpPr/>
          <p:nvPr/>
        </p:nvSpPr>
        <p:spPr>
          <a:xfrm>
            <a:off x="7505462" y="5521047"/>
            <a:ext cx="1618774" cy="202406"/>
          </a:xfrm>
          <a:prstGeom prst="rect">
            <a:avLst/>
          </a:prstGeom>
          <a:noFill/>
          <a:ln/>
        </p:spPr>
        <p:txBody>
          <a:bodyPr wrap="none" lIns="0" tIns="0" rIns="0" bIns="0" rtlCol="0" anchor="t"/>
          <a:lstStyle/>
          <a:p>
            <a:pPr algn="l" indent="0" marL="0">
              <a:lnSpc>
                <a:spcPts val="1550"/>
              </a:lnSpc>
              <a:buNone/>
            </a:pPr>
            <a:r>
              <a:rPr lang="en-US" sz="1250" b="1" dirty="0">
                <a:solidFill>
                  <a:srgbClr val="432338"/>
                </a:solidFill>
                <a:latin typeface="MuseoModerno Extra Bold" pitchFamily="34" charset="0"/>
                <a:ea typeface="MuseoModerno Extra Bold" pitchFamily="34" charset="-122"/>
                <a:cs typeface="MuseoModerno Extra Bold" pitchFamily="34" charset="-120"/>
              </a:rPr>
              <a:t>Scalable</a:t>
            </a:r>
            <a:endParaRPr lang="en-US" sz="1250" dirty="0"/>
          </a:p>
        </p:txBody>
      </p:sp>
      <p:sp>
        <p:nvSpPr>
          <p:cNvPr id="14" name="Text 9"/>
          <p:cNvSpPr/>
          <p:nvPr/>
        </p:nvSpPr>
        <p:spPr>
          <a:xfrm>
            <a:off x="7505462" y="5777627"/>
            <a:ext cx="4770834" cy="182404"/>
          </a:xfrm>
          <a:prstGeom prst="rect">
            <a:avLst/>
          </a:prstGeom>
          <a:noFill/>
          <a:ln/>
        </p:spPr>
        <p:txBody>
          <a:bodyPr wrap="none" lIns="0" tIns="0" rIns="0" bIns="0" rtlCol="0" anchor="t"/>
          <a:lstStyle/>
          <a:p>
            <a:pPr algn="l" indent="0" marL="0">
              <a:lnSpc>
                <a:spcPts val="1400"/>
              </a:lnSpc>
              <a:buNone/>
            </a:pPr>
            <a:r>
              <a:rPr lang="en-US" sz="1050" dirty="0">
                <a:solidFill>
                  <a:srgbClr val="432338"/>
                </a:solidFill>
                <a:latin typeface="Source Sans 3" pitchFamily="34" charset="0"/>
                <a:ea typeface="Source Sans 3" pitchFamily="34" charset="-122"/>
                <a:cs typeface="Source Sans 3" pitchFamily="34" charset="-120"/>
              </a:rPr>
              <a:t>Automatically adapts to growing demand and business expansion</a:t>
            </a:r>
            <a:endParaRPr lang="en-US" sz="1050" dirty="0"/>
          </a:p>
        </p:txBody>
      </p:sp>
      <p:sp>
        <p:nvSpPr>
          <p:cNvPr id="15" name="Shape 10"/>
          <p:cNvSpPr/>
          <p:nvPr/>
        </p:nvSpPr>
        <p:spPr>
          <a:xfrm>
            <a:off x="2208967" y="6195536"/>
            <a:ext cx="5060990" cy="1232416"/>
          </a:xfrm>
          <a:prstGeom prst="roundRect">
            <a:avLst>
              <a:gd name="adj" fmla="val 4689"/>
            </a:avLst>
          </a:prstGeom>
          <a:solidFill>
            <a:srgbClr val="F9D2EB"/>
          </a:solidFill>
          <a:ln w="7620">
            <a:solidFill>
              <a:srgbClr val="DFB8D1"/>
            </a:solidFill>
            <a:prstDash val="solid"/>
          </a:ln>
        </p:spPr>
      </p:sp>
      <p:sp>
        <p:nvSpPr>
          <p:cNvPr id="16" name="Shape 11"/>
          <p:cNvSpPr/>
          <p:nvPr/>
        </p:nvSpPr>
        <p:spPr>
          <a:xfrm>
            <a:off x="2354104" y="6340673"/>
            <a:ext cx="412790" cy="412790"/>
          </a:xfrm>
          <a:prstGeom prst="roundRect">
            <a:avLst>
              <a:gd name="adj" fmla="val 22149484"/>
            </a:avLst>
          </a:prstGeom>
          <a:solidFill>
            <a:srgbClr val="E851B2"/>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7570" y="6454140"/>
            <a:ext cx="185738" cy="185738"/>
          </a:xfrm>
          <a:prstGeom prst="rect">
            <a:avLst/>
          </a:prstGeom>
        </p:spPr>
      </p:pic>
      <p:sp>
        <p:nvSpPr>
          <p:cNvPr id="18" name="Text 12"/>
          <p:cNvSpPr/>
          <p:nvPr/>
        </p:nvSpPr>
        <p:spPr>
          <a:xfrm>
            <a:off x="2354104" y="6843832"/>
            <a:ext cx="1618774" cy="202406"/>
          </a:xfrm>
          <a:prstGeom prst="rect">
            <a:avLst/>
          </a:prstGeom>
          <a:noFill/>
          <a:ln/>
        </p:spPr>
        <p:txBody>
          <a:bodyPr wrap="none" lIns="0" tIns="0" rIns="0" bIns="0" rtlCol="0" anchor="t"/>
          <a:lstStyle/>
          <a:p>
            <a:pPr algn="l" indent="0" marL="0">
              <a:lnSpc>
                <a:spcPts val="1550"/>
              </a:lnSpc>
              <a:buNone/>
            </a:pPr>
            <a:r>
              <a:rPr lang="en-US" sz="1250" b="1" dirty="0">
                <a:solidFill>
                  <a:srgbClr val="432338"/>
                </a:solidFill>
                <a:latin typeface="MuseoModerno Extra Bold" pitchFamily="34" charset="0"/>
                <a:ea typeface="MuseoModerno Extra Bold" pitchFamily="34" charset="-122"/>
                <a:cs typeface="MuseoModerno Extra Bold" pitchFamily="34" charset="-120"/>
              </a:rPr>
              <a:t>High-Performance</a:t>
            </a:r>
            <a:endParaRPr lang="en-US" sz="1250" dirty="0"/>
          </a:p>
        </p:txBody>
      </p:sp>
      <p:sp>
        <p:nvSpPr>
          <p:cNvPr id="19" name="Text 13"/>
          <p:cNvSpPr/>
          <p:nvPr/>
        </p:nvSpPr>
        <p:spPr>
          <a:xfrm>
            <a:off x="2354104" y="7100411"/>
            <a:ext cx="4770715" cy="182404"/>
          </a:xfrm>
          <a:prstGeom prst="rect">
            <a:avLst/>
          </a:prstGeom>
          <a:noFill/>
          <a:ln/>
        </p:spPr>
        <p:txBody>
          <a:bodyPr wrap="none" lIns="0" tIns="0" rIns="0" bIns="0" rtlCol="0" anchor="t"/>
          <a:lstStyle/>
          <a:p>
            <a:pPr algn="l" indent="0" marL="0">
              <a:lnSpc>
                <a:spcPts val="1400"/>
              </a:lnSpc>
              <a:buNone/>
            </a:pPr>
            <a:r>
              <a:rPr lang="en-US" sz="1050" dirty="0">
                <a:solidFill>
                  <a:srgbClr val="432338"/>
                </a:solidFill>
                <a:latin typeface="Source Sans 3" pitchFamily="34" charset="0"/>
                <a:ea typeface="Source Sans 3" pitchFamily="34" charset="-122"/>
                <a:cs typeface="Source Sans 3" pitchFamily="34" charset="-120"/>
              </a:rPr>
              <a:t>Delivers fast, immersive 3D shopping experiences globally</a:t>
            </a:r>
            <a:endParaRPr lang="en-US" sz="1050" dirty="0"/>
          </a:p>
        </p:txBody>
      </p:sp>
      <p:sp>
        <p:nvSpPr>
          <p:cNvPr id="20" name="Shape 14"/>
          <p:cNvSpPr/>
          <p:nvPr/>
        </p:nvSpPr>
        <p:spPr>
          <a:xfrm>
            <a:off x="7360325" y="6195536"/>
            <a:ext cx="5061109" cy="1232416"/>
          </a:xfrm>
          <a:prstGeom prst="roundRect">
            <a:avLst>
              <a:gd name="adj" fmla="val 4689"/>
            </a:avLst>
          </a:prstGeom>
          <a:solidFill>
            <a:srgbClr val="F9D2EB"/>
          </a:solidFill>
          <a:ln w="7620">
            <a:solidFill>
              <a:srgbClr val="DFB8D1"/>
            </a:solidFill>
            <a:prstDash val="solid"/>
          </a:ln>
        </p:spPr>
      </p:sp>
      <p:sp>
        <p:nvSpPr>
          <p:cNvPr id="21" name="Shape 15"/>
          <p:cNvSpPr/>
          <p:nvPr/>
        </p:nvSpPr>
        <p:spPr>
          <a:xfrm>
            <a:off x="7505462" y="6340673"/>
            <a:ext cx="412790" cy="412790"/>
          </a:xfrm>
          <a:prstGeom prst="roundRect">
            <a:avLst>
              <a:gd name="adj" fmla="val 22149484"/>
            </a:avLst>
          </a:prstGeom>
          <a:solidFill>
            <a:srgbClr val="E851B2"/>
          </a:solidFill>
          <a:ln/>
        </p:spPr>
      </p:sp>
      <p:pic>
        <p:nvPicPr>
          <p:cNvPr id="2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8928" y="6454140"/>
            <a:ext cx="185738" cy="185738"/>
          </a:xfrm>
          <a:prstGeom prst="rect">
            <a:avLst/>
          </a:prstGeom>
        </p:spPr>
      </p:pic>
      <p:sp>
        <p:nvSpPr>
          <p:cNvPr id="23" name="Text 16"/>
          <p:cNvSpPr/>
          <p:nvPr/>
        </p:nvSpPr>
        <p:spPr>
          <a:xfrm>
            <a:off x="7505462" y="6843832"/>
            <a:ext cx="1618774" cy="202406"/>
          </a:xfrm>
          <a:prstGeom prst="rect">
            <a:avLst/>
          </a:prstGeom>
          <a:noFill/>
          <a:ln/>
        </p:spPr>
        <p:txBody>
          <a:bodyPr wrap="none" lIns="0" tIns="0" rIns="0" bIns="0" rtlCol="0" anchor="t"/>
          <a:lstStyle/>
          <a:p>
            <a:pPr algn="l" indent="0" marL="0">
              <a:lnSpc>
                <a:spcPts val="1550"/>
              </a:lnSpc>
              <a:buNone/>
            </a:pPr>
            <a:r>
              <a:rPr lang="en-US" sz="1250" b="1" dirty="0">
                <a:solidFill>
                  <a:srgbClr val="432338"/>
                </a:solidFill>
                <a:latin typeface="MuseoModerno Extra Bold" pitchFamily="34" charset="0"/>
                <a:ea typeface="MuseoModerno Extra Bold" pitchFamily="34" charset="-122"/>
                <a:cs typeface="MuseoModerno Extra Bold" pitchFamily="34" charset="-120"/>
              </a:rPr>
              <a:t>Women-Centered</a:t>
            </a:r>
            <a:endParaRPr lang="en-US" sz="1250" dirty="0"/>
          </a:p>
        </p:txBody>
      </p:sp>
      <p:sp>
        <p:nvSpPr>
          <p:cNvPr id="24" name="Text 17"/>
          <p:cNvSpPr/>
          <p:nvPr/>
        </p:nvSpPr>
        <p:spPr>
          <a:xfrm>
            <a:off x="7505462" y="7100411"/>
            <a:ext cx="4770834" cy="182404"/>
          </a:xfrm>
          <a:prstGeom prst="rect">
            <a:avLst/>
          </a:prstGeom>
          <a:noFill/>
          <a:ln/>
        </p:spPr>
        <p:txBody>
          <a:bodyPr wrap="none" lIns="0" tIns="0" rIns="0" bIns="0" rtlCol="0" anchor="t"/>
          <a:lstStyle/>
          <a:p>
            <a:pPr algn="l" indent="0" marL="0">
              <a:lnSpc>
                <a:spcPts val="1400"/>
              </a:lnSpc>
              <a:buNone/>
            </a:pPr>
            <a:r>
              <a:rPr lang="en-US" sz="1050" dirty="0">
                <a:solidFill>
                  <a:srgbClr val="432338"/>
                </a:solidFill>
                <a:latin typeface="Source Sans 3" pitchFamily="34" charset="0"/>
                <a:ea typeface="Source Sans 3" pitchFamily="34" charset="-122"/>
                <a:cs typeface="Source Sans 3" pitchFamily="34" charset="-120"/>
              </a:rPr>
              <a:t>Designed by women, for women, prioritizing trust and personalization</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2026-02-17T20:19:08Z</dcterms:created>
  <dcterms:modified xsi:type="dcterms:W3CDTF">2026-02-17T20:19:08Z</dcterms:modified>
</cp:coreProperties>
</file>